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3066" y="358141"/>
            <a:ext cx="442658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64914" y="1430019"/>
            <a:ext cx="10262171" cy="4561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sc.gov.ae/en-us/Pages/T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51201" y="1456435"/>
            <a:ext cx="7290434" cy="1246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6395"/>
              </a:lnSpc>
              <a:spcBef>
                <a:spcPts val="100"/>
              </a:spcBef>
            </a:pPr>
            <a:r>
              <a:rPr sz="5400" spc="-245" dirty="0"/>
              <a:t>Coursera </a:t>
            </a:r>
            <a:r>
              <a:rPr sz="5400" spc="-250" dirty="0"/>
              <a:t>Capstone</a:t>
            </a:r>
            <a:r>
              <a:rPr sz="5400" spc="-640" dirty="0"/>
              <a:t> </a:t>
            </a:r>
            <a:r>
              <a:rPr sz="5400" spc="-365" dirty="0"/>
              <a:t>Project</a:t>
            </a:r>
            <a:endParaRPr sz="5400"/>
          </a:p>
          <a:p>
            <a:pPr marL="635" algn="ctr">
              <a:lnSpc>
                <a:spcPts val="3215"/>
              </a:lnSpc>
            </a:pPr>
            <a:r>
              <a:rPr sz="2750" i="1" spc="-195" dirty="0">
                <a:latin typeface="Trebuchet MS"/>
                <a:cs typeface="Trebuchet MS"/>
              </a:rPr>
              <a:t>for </a:t>
            </a:r>
            <a:r>
              <a:rPr sz="2750" i="1" spc="40" dirty="0">
                <a:latin typeface="Trebuchet MS"/>
                <a:cs typeface="Trebuchet MS"/>
              </a:rPr>
              <a:t>IBM </a:t>
            </a:r>
            <a:r>
              <a:rPr sz="2750" i="1" spc="-130" dirty="0">
                <a:latin typeface="Trebuchet MS"/>
                <a:cs typeface="Trebuchet MS"/>
              </a:rPr>
              <a:t>Professional </a:t>
            </a:r>
            <a:r>
              <a:rPr sz="2750" i="1" spc="-170" dirty="0">
                <a:latin typeface="Trebuchet MS"/>
                <a:cs typeface="Trebuchet MS"/>
              </a:rPr>
              <a:t>Certification </a:t>
            </a:r>
            <a:r>
              <a:rPr sz="2750" i="1" spc="-150" dirty="0">
                <a:latin typeface="Trebuchet MS"/>
                <a:cs typeface="Trebuchet MS"/>
              </a:rPr>
              <a:t>in </a:t>
            </a:r>
            <a:r>
              <a:rPr sz="2750" i="1" spc="-80" dirty="0">
                <a:latin typeface="Trebuchet MS"/>
                <a:cs typeface="Trebuchet MS"/>
              </a:rPr>
              <a:t>Data</a:t>
            </a:r>
            <a:r>
              <a:rPr sz="2750" i="1" spc="-585" dirty="0">
                <a:latin typeface="Trebuchet MS"/>
                <a:cs typeface="Trebuchet MS"/>
              </a:rPr>
              <a:t> </a:t>
            </a:r>
            <a:r>
              <a:rPr sz="2750" i="1" spc="-130" dirty="0">
                <a:latin typeface="Trebuchet MS"/>
                <a:cs typeface="Trebuchet MS"/>
              </a:rPr>
              <a:t>Science</a:t>
            </a:r>
            <a:endParaRPr sz="275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18846" y="3672332"/>
            <a:ext cx="8814435" cy="1951816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sz="2400" spc="-135" dirty="0">
                <a:latin typeface="Trebuchet MS"/>
                <a:cs typeface="Trebuchet MS"/>
              </a:rPr>
              <a:t>“The </a:t>
            </a:r>
            <a:r>
              <a:rPr sz="2400" spc="-140" dirty="0">
                <a:latin typeface="Trebuchet MS"/>
                <a:cs typeface="Trebuchet MS"/>
              </a:rPr>
              <a:t>Battle </a:t>
            </a:r>
            <a:r>
              <a:rPr sz="2400" spc="-95" dirty="0">
                <a:latin typeface="Trebuchet MS"/>
                <a:cs typeface="Trebuchet MS"/>
              </a:rPr>
              <a:t>of </a:t>
            </a:r>
            <a:r>
              <a:rPr sz="2400" spc="-110" dirty="0">
                <a:latin typeface="Trebuchet MS"/>
                <a:cs typeface="Trebuchet MS"/>
              </a:rPr>
              <a:t>the</a:t>
            </a:r>
            <a:r>
              <a:rPr sz="2400" spc="-360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Neighborhoods”</a:t>
            </a:r>
            <a:endParaRPr sz="24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90" dirty="0">
                <a:latin typeface="Trebuchet MS"/>
                <a:cs typeface="Trebuchet MS"/>
              </a:rPr>
              <a:t>Analysis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-95" dirty="0">
                <a:latin typeface="Trebuchet MS"/>
                <a:cs typeface="Trebuchet MS"/>
              </a:rPr>
              <a:t>of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120" dirty="0">
                <a:latin typeface="Trebuchet MS"/>
                <a:cs typeface="Trebuchet MS"/>
              </a:rPr>
              <a:t>preferred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114" dirty="0">
                <a:latin typeface="Trebuchet MS"/>
                <a:cs typeface="Trebuchet MS"/>
              </a:rPr>
              <a:t>restaurant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opportunities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-95" dirty="0">
                <a:latin typeface="Trebuchet MS"/>
                <a:cs typeface="Trebuchet MS"/>
              </a:rPr>
              <a:t>in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Dubai</a:t>
            </a:r>
            <a:endParaRPr sz="2400" dirty="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900" dirty="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2280"/>
              </a:spcBef>
            </a:pPr>
            <a:r>
              <a:rPr sz="1800" spc="-110" dirty="0">
                <a:latin typeface="Trebuchet MS"/>
                <a:cs typeface="Trebuchet MS"/>
              </a:rPr>
              <a:t>By: </a:t>
            </a:r>
            <a:r>
              <a:rPr lang="en-US" sz="1800" spc="-75" dirty="0" err="1" smtClean="0">
                <a:latin typeface="Trebuchet MS"/>
                <a:cs typeface="Trebuchet MS"/>
              </a:rPr>
              <a:t>Aayush</a:t>
            </a:r>
            <a:r>
              <a:rPr lang="en-US" sz="1800" spc="-75" dirty="0" smtClean="0">
                <a:latin typeface="Trebuchet MS"/>
                <a:cs typeface="Trebuchet MS"/>
              </a:rPr>
              <a:t> </a:t>
            </a:r>
            <a:r>
              <a:rPr lang="en-US" sz="1800" spc="-75" dirty="0" err="1" smtClean="0">
                <a:latin typeface="Trebuchet MS"/>
                <a:cs typeface="Trebuchet MS"/>
              </a:rPr>
              <a:t>Dua</a:t>
            </a:r>
            <a:endParaRPr sz="1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11124"/>
            <a:ext cx="43205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Problem</a:t>
            </a:r>
            <a:r>
              <a:rPr spc="-390" dirty="0"/>
              <a:t> </a:t>
            </a:r>
            <a:r>
              <a:rPr spc="-250" dirty="0"/>
              <a:t>statement</a:t>
            </a:r>
          </a:p>
        </p:txBody>
      </p:sp>
      <p:sp>
        <p:nvSpPr>
          <p:cNvPr id="3" name="object 3"/>
          <p:cNvSpPr/>
          <p:nvPr/>
        </p:nvSpPr>
        <p:spPr>
          <a:xfrm>
            <a:off x="1139952" y="2636520"/>
            <a:ext cx="4450080" cy="34320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433753" y="6158484"/>
            <a:ext cx="3823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80" dirty="0">
                <a:latin typeface="Trebuchet MS"/>
                <a:cs typeface="Trebuchet MS"/>
              </a:rPr>
              <a:t>https://</a:t>
            </a:r>
            <a:r>
              <a:rPr sz="1400" b="1" spc="-80" dirty="0">
                <a:latin typeface="Trebuchet MS"/>
                <a:cs typeface="Trebuchet MS"/>
                <a:hlinkClick r:id="rId3"/>
              </a:rPr>
              <a:t>www.dsc.gov.ae/en-us/Pages/To</a:t>
            </a:r>
            <a:r>
              <a:rPr sz="1400" b="1" spc="-80" dirty="0">
                <a:latin typeface="Trebuchet MS"/>
                <a:cs typeface="Trebuchet MS"/>
              </a:rPr>
              <a:t>urism.aspx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 marR="5080" algn="ctr">
              <a:lnSpc>
                <a:spcPct val="88600"/>
              </a:lnSpc>
              <a:spcBef>
                <a:spcPts val="400"/>
              </a:spcBef>
            </a:pPr>
            <a:r>
              <a:rPr spc="-55" dirty="0"/>
              <a:t>Due</a:t>
            </a:r>
            <a:r>
              <a:rPr spc="-160" dirty="0"/>
              <a:t> </a:t>
            </a:r>
            <a:r>
              <a:rPr spc="-95" dirty="0"/>
              <a:t>to</a:t>
            </a:r>
            <a:r>
              <a:rPr spc="-165" dirty="0"/>
              <a:t> </a:t>
            </a:r>
            <a:r>
              <a:rPr spc="-100" dirty="0"/>
              <a:t>its</a:t>
            </a:r>
            <a:r>
              <a:rPr spc="-165" dirty="0"/>
              <a:t> </a:t>
            </a:r>
            <a:r>
              <a:rPr spc="-125" dirty="0"/>
              <a:t>central</a:t>
            </a:r>
            <a:r>
              <a:rPr spc="-170" dirty="0"/>
              <a:t> </a:t>
            </a:r>
            <a:r>
              <a:rPr spc="-95" dirty="0"/>
              <a:t>geographic</a:t>
            </a:r>
            <a:r>
              <a:rPr spc="-170" dirty="0"/>
              <a:t> </a:t>
            </a:r>
            <a:r>
              <a:rPr spc="-105" dirty="0"/>
              <a:t>location</a:t>
            </a:r>
            <a:r>
              <a:rPr spc="-165" dirty="0"/>
              <a:t> </a:t>
            </a:r>
            <a:r>
              <a:rPr spc="-80" dirty="0"/>
              <a:t>and</a:t>
            </a:r>
            <a:r>
              <a:rPr spc="-170" dirty="0"/>
              <a:t> </a:t>
            </a:r>
            <a:r>
              <a:rPr spc="-110" dirty="0"/>
              <a:t>generally</a:t>
            </a:r>
            <a:r>
              <a:rPr spc="-160" dirty="0"/>
              <a:t> </a:t>
            </a:r>
            <a:r>
              <a:rPr spc="-95" dirty="0"/>
              <a:t>welcoming</a:t>
            </a:r>
            <a:r>
              <a:rPr spc="-165" dirty="0"/>
              <a:t> </a:t>
            </a:r>
            <a:r>
              <a:rPr spc="-145" dirty="0"/>
              <a:t>climate,</a:t>
            </a:r>
            <a:r>
              <a:rPr spc="-165" dirty="0"/>
              <a:t> </a:t>
            </a:r>
            <a:r>
              <a:rPr spc="-75" dirty="0"/>
              <a:t>Dubai</a:t>
            </a:r>
            <a:r>
              <a:rPr spc="-165" dirty="0"/>
              <a:t> </a:t>
            </a:r>
            <a:r>
              <a:rPr spc="-80" dirty="0"/>
              <a:t>is</a:t>
            </a:r>
            <a:r>
              <a:rPr spc="-165" dirty="0"/>
              <a:t> </a:t>
            </a:r>
            <a:r>
              <a:rPr spc="-65" dirty="0"/>
              <a:t>known</a:t>
            </a:r>
            <a:r>
              <a:rPr spc="-170" dirty="0"/>
              <a:t> </a:t>
            </a:r>
            <a:r>
              <a:rPr spc="-100" dirty="0"/>
              <a:t>for  its </a:t>
            </a:r>
            <a:r>
              <a:rPr spc="-105" dirty="0"/>
              <a:t>international </a:t>
            </a:r>
            <a:r>
              <a:rPr spc="-100" dirty="0"/>
              <a:t>atmosphere. It </a:t>
            </a:r>
            <a:r>
              <a:rPr spc="-80" dirty="0"/>
              <a:t>is </a:t>
            </a:r>
            <a:r>
              <a:rPr spc="-65" dirty="0"/>
              <a:t>home </a:t>
            </a:r>
            <a:r>
              <a:rPr spc="-95" dirty="0"/>
              <a:t>to close to </a:t>
            </a:r>
            <a:r>
              <a:rPr spc="-114" dirty="0"/>
              <a:t>2.5 </a:t>
            </a:r>
            <a:r>
              <a:rPr spc="-45" dirty="0"/>
              <a:t>Million </a:t>
            </a:r>
            <a:r>
              <a:rPr spc="-120" dirty="0"/>
              <a:t>expatriates </a:t>
            </a:r>
            <a:r>
              <a:rPr spc="-50" dirty="0"/>
              <a:t>who </a:t>
            </a:r>
            <a:r>
              <a:rPr spc="-120" dirty="0"/>
              <a:t>make </a:t>
            </a:r>
            <a:r>
              <a:rPr spc="-65" dirty="0"/>
              <a:t>up  </a:t>
            </a:r>
            <a:r>
              <a:rPr spc="55" dirty="0"/>
              <a:t>90%</a:t>
            </a:r>
            <a:r>
              <a:rPr spc="-160" dirty="0"/>
              <a:t> </a:t>
            </a:r>
            <a:r>
              <a:rPr spc="-85" dirty="0"/>
              <a:t>of</a:t>
            </a:r>
            <a:r>
              <a:rPr spc="-160" dirty="0"/>
              <a:t> </a:t>
            </a:r>
            <a:r>
              <a:rPr spc="-100" dirty="0"/>
              <a:t>the</a:t>
            </a:r>
            <a:r>
              <a:rPr spc="-160" dirty="0"/>
              <a:t> </a:t>
            </a:r>
            <a:r>
              <a:rPr spc="-120" dirty="0"/>
              <a:t>total</a:t>
            </a:r>
            <a:r>
              <a:rPr spc="-165" dirty="0"/>
              <a:t> </a:t>
            </a:r>
            <a:r>
              <a:rPr spc="-85" dirty="0"/>
              <a:t>population</a:t>
            </a:r>
            <a:r>
              <a:rPr spc="-170" dirty="0"/>
              <a:t> </a:t>
            </a:r>
            <a:r>
              <a:rPr spc="-80" dirty="0"/>
              <a:t>and</a:t>
            </a:r>
            <a:r>
              <a:rPr spc="-170" dirty="0"/>
              <a:t> </a:t>
            </a:r>
            <a:r>
              <a:rPr spc="-135" dirty="0"/>
              <a:t>it</a:t>
            </a:r>
            <a:r>
              <a:rPr spc="-160" dirty="0"/>
              <a:t> </a:t>
            </a:r>
            <a:r>
              <a:rPr spc="-60" dirty="0"/>
              <a:t>hosts</a:t>
            </a:r>
            <a:r>
              <a:rPr spc="-165" dirty="0"/>
              <a:t> </a:t>
            </a:r>
            <a:r>
              <a:rPr spc="-95" dirty="0"/>
              <a:t>close</a:t>
            </a:r>
            <a:r>
              <a:rPr spc="-160" dirty="0"/>
              <a:t> </a:t>
            </a:r>
            <a:r>
              <a:rPr spc="-95" dirty="0"/>
              <a:t>to</a:t>
            </a:r>
            <a:r>
              <a:rPr spc="-160" dirty="0"/>
              <a:t> </a:t>
            </a:r>
            <a:r>
              <a:rPr spc="-45" dirty="0"/>
              <a:t>15</a:t>
            </a:r>
            <a:r>
              <a:rPr spc="-165" dirty="0"/>
              <a:t> </a:t>
            </a:r>
            <a:r>
              <a:rPr spc="-45" dirty="0"/>
              <a:t>Million</a:t>
            </a:r>
            <a:r>
              <a:rPr spc="-170" dirty="0"/>
              <a:t> </a:t>
            </a:r>
            <a:r>
              <a:rPr spc="-95" dirty="0"/>
              <a:t>visitors</a:t>
            </a:r>
            <a:r>
              <a:rPr spc="-165" dirty="0"/>
              <a:t> </a:t>
            </a:r>
            <a:r>
              <a:rPr spc="-95" dirty="0"/>
              <a:t>per</a:t>
            </a:r>
            <a:r>
              <a:rPr spc="-165" dirty="0"/>
              <a:t> </a:t>
            </a:r>
            <a:r>
              <a:rPr spc="-180" dirty="0"/>
              <a:t>year.</a:t>
            </a:r>
          </a:p>
          <a:p>
            <a:pPr marL="635">
              <a:lnSpc>
                <a:spcPct val="100000"/>
              </a:lnSpc>
              <a:spcBef>
                <a:spcPts val="25"/>
              </a:spcBef>
            </a:pPr>
            <a:endParaRPr sz="3850">
              <a:latin typeface="Times New Roman"/>
              <a:cs typeface="Times New Roman"/>
            </a:endParaRPr>
          </a:p>
          <a:p>
            <a:pPr marL="5069205" marR="52705">
              <a:lnSpc>
                <a:spcPct val="88600"/>
              </a:lnSpc>
            </a:pPr>
            <a:r>
              <a:rPr b="1" spc="-120" dirty="0">
                <a:latin typeface="Trebuchet MS"/>
                <a:cs typeface="Trebuchet MS"/>
              </a:rPr>
              <a:t>Question: </a:t>
            </a:r>
            <a:r>
              <a:rPr spc="-135" dirty="0"/>
              <a:t>if </a:t>
            </a:r>
            <a:r>
              <a:rPr spc="-95" dirty="0"/>
              <a:t>we </a:t>
            </a:r>
            <a:r>
              <a:rPr spc="-105" dirty="0"/>
              <a:t>were </a:t>
            </a:r>
            <a:r>
              <a:rPr spc="-95" dirty="0"/>
              <a:t>to </a:t>
            </a:r>
            <a:r>
              <a:rPr spc="-90" dirty="0"/>
              <a:t>consider </a:t>
            </a:r>
            <a:r>
              <a:rPr spc="-80" dirty="0"/>
              <a:t>an  </a:t>
            </a:r>
            <a:r>
              <a:rPr spc="-100" dirty="0"/>
              <a:t>investment </a:t>
            </a:r>
            <a:r>
              <a:rPr spc="-85" dirty="0"/>
              <a:t>opportunity </a:t>
            </a:r>
            <a:r>
              <a:rPr spc="-95" dirty="0"/>
              <a:t>to </a:t>
            </a:r>
            <a:r>
              <a:rPr spc="-65" dirty="0"/>
              <a:t>open </a:t>
            </a:r>
            <a:r>
              <a:rPr spc="-105" dirty="0"/>
              <a:t>a</a:t>
            </a:r>
            <a:r>
              <a:rPr spc="-465" dirty="0"/>
              <a:t> </a:t>
            </a:r>
            <a:r>
              <a:rPr spc="-125" dirty="0"/>
              <a:t>restaurant,  </a:t>
            </a:r>
            <a:r>
              <a:rPr spc="-90" dirty="0"/>
              <a:t>where</a:t>
            </a:r>
            <a:r>
              <a:rPr spc="-165" dirty="0"/>
              <a:t> </a:t>
            </a:r>
            <a:r>
              <a:rPr spc="-80" dirty="0"/>
              <a:t>would</a:t>
            </a:r>
            <a:r>
              <a:rPr spc="-170" dirty="0"/>
              <a:t> </a:t>
            </a:r>
            <a:r>
              <a:rPr spc="-95" dirty="0"/>
              <a:t>be</a:t>
            </a:r>
            <a:r>
              <a:rPr spc="-160" dirty="0"/>
              <a:t> </a:t>
            </a:r>
            <a:r>
              <a:rPr spc="-105" dirty="0"/>
              <a:t>the</a:t>
            </a:r>
            <a:r>
              <a:rPr spc="-160" dirty="0"/>
              <a:t> </a:t>
            </a:r>
            <a:r>
              <a:rPr spc="-95" dirty="0"/>
              <a:t>best</a:t>
            </a:r>
            <a:r>
              <a:rPr spc="-165" dirty="0"/>
              <a:t> </a:t>
            </a:r>
            <a:r>
              <a:rPr spc="-125" dirty="0"/>
              <a:t>place</a:t>
            </a:r>
            <a:r>
              <a:rPr spc="-160" dirty="0"/>
              <a:t> </a:t>
            </a:r>
            <a:r>
              <a:rPr spc="-90" dirty="0"/>
              <a:t>to</a:t>
            </a:r>
            <a:r>
              <a:rPr spc="-165" dirty="0"/>
              <a:t> </a:t>
            </a:r>
            <a:r>
              <a:rPr spc="-55" dirty="0"/>
              <a:t>do</a:t>
            </a:r>
            <a:r>
              <a:rPr spc="-165" dirty="0"/>
              <a:t> </a:t>
            </a:r>
            <a:r>
              <a:rPr spc="-25" dirty="0"/>
              <a:t>it?</a:t>
            </a:r>
          </a:p>
          <a:p>
            <a:pPr marL="635">
              <a:lnSpc>
                <a:spcPct val="100000"/>
              </a:lnSpc>
              <a:spcBef>
                <a:spcPts val="35"/>
              </a:spcBef>
            </a:pPr>
            <a:endParaRPr sz="3600">
              <a:latin typeface="Times New Roman"/>
              <a:cs typeface="Times New Roman"/>
            </a:endParaRPr>
          </a:p>
          <a:p>
            <a:pPr marL="5069205">
              <a:lnSpc>
                <a:spcPct val="100000"/>
              </a:lnSpc>
            </a:pPr>
            <a:r>
              <a:rPr b="1" spc="-135" dirty="0">
                <a:latin typeface="Trebuchet MS"/>
                <a:cs typeface="Trebuchet MS"/>
              </a:rPr>
              <a:t>Elements </a:t>
            </a:r>
            <a:r>
              <a:rPr b="1" spc="-100" dirty="0">
                <a:latin typeface="Trebuchet MS"/>
                <a:cs typeface="Trebuchet MS"/>
              </a:rPr>
              <a:t>to</a:t>
            </a:r>
            <a:r>
              <a:rPr b="1" spc="-195" dirty="0">
                <a:latin typeface="Trebuchet MS"/>
                <a:cs typeface="Trebuchet MS"/>
              </a:rPr>
              <a:t> </a:t>
            </a:r>
            <a:r>
              <a:rPr b="1" spc="-140" dirty="0">
                <a:latin typeface="Trebuchet MS"/>
                <a:cs typeface="Trebuchet MS"/>
              </a:rPr>
              <a:t>consider:</a:t>
            </a:r>
          </a:p>
          <a:p>
            <a:pPr marL="5297805" indent="-228600">
              <a:lnSpc>
                <a:spcPct val="100000"/>
              </a:lnSpc>
              <a:spcBef>
                <a:spcPts val="745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105" dirty="0"/>
              <a:t>Average </a:t>
            </a:r>
            <a:r>
              <a:rPr spc="-95" dirty="0"/>
              <a:t>rents </a:t>
            </a:r>
            <a:r>
              <a:rPr spc="-90" dirty="0"/>
              <a:t>by</a:t>
            </a:r>
            <a:r>
              <a:rPr spc="-290" dirty="0"/>
              <a:t> </a:t>
            </a:r>
            <a:r>
              <a:rPr spc="-65" dirty="0"/>
              <a:t>neighborhood</a:t>
            </a:r>
          </a:p>
          <a:p>
            <a:pPr marL="5297805" indent="-228600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100" dirty="0"/>
              <a:t>Ratio </a:t>
            </a:r>
            <a:r>
              <a:rPr spc="-85" dirty="0"/>
              <a:t>of </a:t>
            </a:r>
            <a:r>
              <a:rPr spc="-90" dirty="0"/>
              <a:t>Hotels </a:t>
            </a:r>
            <a:r>
              <a:rPr spc="-95" dirty="0"/>
              <a:t>to</a:t>
            </a:r>
            <a:r>
              <a:rPr spc="-390" dirty="0"/>
              <a:t> </a:t>
            </a:r>
            <a:r>
              <a:rPr spc="-100" dirty="0"/>
              <a:t>Restaurants</a:t>
            </a:r>
          </a:p>
          <a:p>
            <a:pPr marL="5297805" indent="-228600">
              <a:lnSpc>
                <a:spcPct val="100000"/>
              </a:lnSpc>
              <a:spcBef>
                <a:spcPts val="670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110" dirty="0"/>
              <a:t>Proximity </a:t>
            </a:r>
            <a:r>
              <a:rPr spc="-95" dirty="0"/>
              <a:t>to </a:t>
            </a:r>
            <a:r>
              <a:rPr spc="-114" dirty="0"/>
              <a:t>‘high </a:t>
            </a:r>
            <a:r>
              <a:rPr spc="-125" dirty="0"/>
              <a:t>rent’</a:t>
            </a:r>
            <a:r>
              <a:rPr spc="-355" dirty="0"/>
              <a:t> </a:t>
            </a:r>
            <a:r>
              <a:rPr spc="-65" dirty="0"/>
              <a:t>neighborhoods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5429" y="419101"/>
            <a:ext cx="6204585" cy="108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145"/>
              </a:lnSpc>
              <a:spcBef>
                <a:spcPts val="100"/>
              </a:spcBef>
            </a:pPr>
            <a:r>
              <a:rPr spc="-240" dirty="0"/>
              <a:t>Preliminary</a:t>
            </a:r>
            <a:r>
              <a:rPr spc="-330" dirty="0"/>
              <a:t> </a:t>
            </a:r>
            <a:r>
              <a:rPr spc="-225" dirty="0"/>
              <a:t>Analysis:</a:t>
            </a:r>
          </a:p>
          <a:p>
            <a:pPr marL="12700">
              <a:lnSpc>
                <a:spcPts val="3225"/>
              </a:lnSpc>
            </a:pPr>
            <a:r>
              <a:rPr sz="2800" spc="-150" dirty="0"/>
              <a:t>Average </a:t>
            </a:r>
            <a:r>
              <a:rPr sz="2800" spc="-155" dirty="0"/>
              <a:t>rent </a:t>
            </a:r>
            <a:r>
              <a:rPr sz="2800" spc="-140" dirty="0"/>
              <a:t>by </a:t>
            </a:r>
            <a:r>
              <a:rPr sz="2800" spc="-95" dirty="0"/>
              <a:t>neighborhood </a:t>
            </a:r>
            <a:r>
              <a:rPr sz="2800" spc="-114" dirty="0"/>
              <a:t>and</a:t>
            </a:r>
            <a:r>
              <a:rPr sz="2800" spc="-505" dirty="0"/>
              <a:t> </a:t>
            </a:r>
            <a:r>
              <a:rPr sz="2800" spc="-150" dirty="0"/>
              <a:t>location</a:t>
            </a:r>
            <a:endParaRPr sz="2800"/>
          </a:p>
        </p:txBody>
      </p:sp>
      <p:sp>
        <p:nvSpPr>
          <p:cNvPr id="3" name="object 3"/>
          <p:cNvSpPr/>
          <p:nvPr/>
        </p:nvSpPr>
        <p:spPr>
          <a:xfrm>
            <a:off x="591312" y="1755648"/>
            <a:ext cx="11143487" cy="44561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6419" y="406909"/>
            <a:ext cx="7569834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45" dirty="0"/>
              <a:t>Initial </a:t>
            </a:r>
            <a:r>
              <a:rPr spc="-80" dirty="0"/>
              <a:t>Mapping </a:t>
            </a:r>
            <a:r>
              <a:rPr spc="-190" dirty="0"/>
              <a:t>of</a:t>
            </a:r>
            <a:r>
              <a:rPr spc="-640" dirty="0"/>
              <a:t> </a:t>
            </a:r>
            <a:r>
              <a:rPr spc="-135" dirty="0"/>
              <a:t>Neighborhoods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24229" y="1550923"/>
            <a:ext cx="4171950" cy="3939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750"/>
              </a:lnSpc>
              <a:spcBef>
                <a:spcPts val="100"/>
              </a:spcBef>
            </a:pPr>
            <a:r>
              <a:rPr sz="2400" spc="-100" dirty="0">
                <a:latin typeface="Trebuchet MS"/>
                <a:cs typeface="Trebuchet MS"/>
              </a:rPr>
              <a:t>Focus </a:t>
            </a:r>
            <a:r>
              <a:rPr sz="2400" spc="-40" dirty="0">
                <a:latin typeface="Trebuchet MS"/>
                <a:cs typeface="Trebuchet MS"/>
              </a:rPr>
              <a:t>on </a:t>
            </a:r>
            <a:r>
              <a:rPr sz="2400" spc="-140" dirty="0">
                <a:latin typeface="Trebuchet MS"/>
                <a:cs typeface="Trebuchet MS"/>
              </a:rPr>
              <a:t>‘mid-rent’</a:t>
            </a:r>
            <a:r>
              <a:rPr sz="2400" spc="-445" dirty="0">
                <a:latin typeface="Trebuchet MS"/>
                <a:cs typeface="Trebuchet MS"/>
              </a:rPr>
              <a:t> </a:t>
            </a:r>
            <a:r>
              <a:rPr sz="2400" spc="-120" dirty="0">
                <a:latin typeface="Trebuchet MS"/>
                <a:cs typeface="Trebuchet MS"/>
              </a:rPr>
              <a:t>centers</a:t>
            </a:r>
            <a:endParaRPr sz="2400">
              <a:latin typeface="Trebuchet MS"/>
              <a:cs typeface="Trebuchet MS"/>
            </a:endParaRPr>
          </a:p>
          <a:p>
            <a:pPr algn="ctr">
              <a:lnSpc>
                <a:spcPts val="2750"/>
              </a:lnSpc>
            </a:pPr>
            <a:r>
              <a:rPr sz="2400" spc="-95" dirty="0">
                <a:latin typeface="Trebuchet MS"/>
                <a:cs typeface="Trebuchet MS"/>
              </a:rPr>
              <a:t>in </a:t>
            </a:r>
            <a:r>
              <a:rPr sz="2400" spc="-120" dirty="0">
                <a:latin typeface="Trebuchet MS"/>
                <a:cs typeface="Trebuchet MS"/>
              </a:rPr>
              <a:t>proximity </a:t>
            </a:r>
            <a:r>
              <a:rPr sz="2400" spc="-100" dirty="0">
                <a:latin typeface="Trebuchet MS"/>
                <a:cs typeface="Trebuchet MS"/>
              </a:rPr>
              <a:t>to </a:t>
            </a:r>
            <a:r>
              <a:rPr sz="2400" spc="-130" dirty="0">
                <a:latin typeface="Trebuchet MS"/>
                <a:cs typeface="Trebuchet MS"/>
              </a:rPr>
              <a:t>‘high-rent’</a:t>
            </a:r>
            <a:r>
              <a:rPr sz="2400" spc="-484" dirty="0">
                <a:latin typeface="Trebuchet MS"/>
                <a:cs typeface="Trebuchet MS"/>
              </a:rPr>
              <a:t> </a:t>
            </a:r>
            <a:r>
              <a:rPr sz="2400" spc="-120" dirty="0">
                <a:latin typeface="Trebuchet MS"/>
                <a:cs typeface="Trebuchet MS"/>
              </a:rPr>
              <a:t>centers</a:t>
            </a:r>
            <a:endParaRPr sz="2400">
              <a:latin typeface="Trebuchet MS"/>
              <a:cs typeface="Trebuchet MS"/>
            </a:endParaRPr>
          </a:p>
          <a:p>
            <a:pPr marL="1495425" indent="-342900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>
                <a:tab pos="1495425" algn="l"/>
                <a:tab pos="1496060" algn="l"/>
              </a:tabLst>
            </a:pPr>
            <a:r>
              <a:rPr sz="3000" b="1" spc="-120" dirty="0">
                <a:latin typeface="Trebuchet MS"/>
                <a:cs typeface="Trebuchet MS"/>
              </a:rPr>
              <a:t>Al</a:t>
            </a:r>
            <a:r>
              <a:rPr sz="3000" b="1" spc="-240" dirty="0">
                <a:latin typeface="Trebuchet MS"/>
                <a:cs typeface="Trebuchet MS"/>
              </a:rPr>
              <a:t> </a:t>
            </a:r>
            <a:r>
              <a:rPr sz="3000" b="1" spc="-155" dirty="0">
                <a:latin typeface="Trebuchet MS"/>
                <a:cs typeface="Trebuchet MS"/>
              </a:rPr>
              <a:t>Sufouh</a:t>
            </a:r>
            <a:endParaRPr sz="3000">
              <a:latin typeface="Trebuchet MS"/>
              <a:cs typeface="Trebuchet MS"/>
            </a:endParaRPr>
          </a:p>
          <a:p>
            <a:pPr marL="1079500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1079500" algn="l"/>
                <a:tab pos="1080135" algn="l"/>
              </a:tabLst>
            </a:pPr>
            <a:r>
              <a:rPr sz="3000" b="1" spc="-145" dirty="0">
                <a:latin typeface="Trebuchet MS"/>
                <a:cs typeface="Trebuchet MS"/>
              </a:rPr>
              <a:t>Barsha</a:t>
            </a:r>
            <a:r>
              <a:rPr sz="3000" b="1" spc="-250" dirty="0">
                <a:latin typeface="Trebuchet MS"/>
                <a:cs typeface="Trebuchet MS"/>
              </a:rPr>
              <a:t> </a:t>
            </a:r>
            <a:r>
              <a:rPr sz="3000" b="1" spc="-155" dirty="0">
                <a:latin typeface="Trebuchet MS"/>
                <a:cs typeface="Trebuchet MS"/>
              </a:rPr>
              <a:t>Heights</a:t>
            </a:r>
            <a:endParaRPr sz="3000">
              <a:latin typeface="Trebuchet MS"/>
              <a:cs typeface="Trebuchet MS"/>
            </a:endParaRPr>
          </a:p>
          <a:p>
            <a:pPr marL="1242695" lvl="1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1242695" algn="l"/>
                <a:tab pos="1243330" algn="l"/>
              </a:tabLst>
            </a:pPr>
            <a:r>
              <a:rPr sz="3000" b="1" spc="-140" dirty="0">
                <a:latin typeface="Trebuchet MS"/>
                <a:cs typeface="Trebuchet MS"/>
              </a:rPr>
              <a:t>Business</a:t>
            </a:r>
            <a:r>
              <a:rPr sz="3000" b="1" spc="-240" dirty="0">
                <a:latin typeface="Trebuchet MS"/>
                <a:cs typeface="Trebuchet MS"/>
              </a:rPr>
              <a:t> </a:t>
            </a:r>
            <a:r>
              <a:rPr sz="3000" b="1" spc="-155" dirty="0">
                <a:latin typeface="Trebuchet MS"/>
                <a:cs typeface="Trebuchet MS"/>
              </a:rPr>
              <a:t>Bay</a:t>
            </a:r>
            <a:endParaRPr sz="3000">
              <a:latin typeface="Trebuchet MS"/>
              <a:cs typeface="Trebuchet MS"/>
            </a:endParaRPr>
          </a:p>
          <a:p>
            <a:pPr marL="1899285" lvl="2" indent="-342900">
              <a:lnSpc>
                <a:spcPct val="100000"/>
              </a:lnSpc>
              <a:spcBef>
                <a:spcPts val="695"/>
              </a:spcBef>
              <a:buFont typeface="Arial"/>
              <a:buChar char="•"/>
              <a:tabLst>
                <a:tab pos="1899285" algn="l"/>
                <a:tab pos="1899920" algn="l"/>
              </a:tabLst>
            </a:pPr>
            <a:r>
              <a:rPr sz="3000" b="1" spc="-185" dirty="0">
                <a:latin typeface="Trebuchet MS"/>
                <a:cs typeface="Trebuchet MS"/>
              </a:rPr>
              <a:t>DIFC</a:t>
            </a:r>
            <a:endParaRPr sz="3000">
              <a:latin typeface="Trebuchet MS"/>
              <a:cs typeface="Trebuchet MS"/>
            </a:endParaRPr>
          </a:p>
          <a:p>
            <a:pPr marL="1177925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1177925" algn="l"/>
                <a:tab pos="1178560" algn="l"/>
              </a:tabLst>
            </a:pPr>
            <a:r>
              <a:rPr sz="3000" b="1" spc="-125" dirty="0">
                <a:latin typeface="Trebuchet MS"/>
                <a:cs typeface="Trebuchet MS"/>
              </a:rPr>
              <a:t>Dubai</a:t>
            </a:r>
            <a:r>
              <a:rPr sz="3000" b="1" spc="-240" dirty="0">
                <a:latin typeface="Trebuchet MS"/>
                <a:cs typeface="Trebuchet MS"/>
              </a:rPr>
              <a:t> </a:t>
            </a:r>
            <a:r>
              <a:rPr sz="3000" b="1" spc="-70" dirty="0">
                <a:latin typeface="Trebuchet MS"/>
                <a:cs typeface="Trebuchet MS"/>
              </a:rPr>
              <a:t>Marina</a:t>
            </a:r>
            <a:endParaRPr sz="3000">
              <a:latin typeface="Trebuchet MS"/>
              <a:cs typeface="Trebuchet MS"/>
            </a:endParaRPr>
          </a:p>
          <a:p>
            <a:pPr marL="534670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534670" algn="l"/>
                <a:tab pos="535305" algn="l"/>
              </a:tabLst>
            </a:pPr>
            <a:r>
              <a:rPr sz="3000" b="1" spc="-235" dirty="0">
                <a:latin typeface="Trebuchet MS"/>
                <a:cs typeface="Trebuchet MS"/>
              </a:rPr>
              <a:t>Jumeirah </a:t>
            </a:r>
            <a:r>
              <a:rPr sz="3000" b="1" spc="-254" dirty="0">
                <a:latin typeface="Trebuchet MS"/>
                <a:cs typeface="Trebuchet MS"/>
              </a:rPr>
              <a:t>Lake</a:t>
            </a:r>
            <a:r>
              <a:rPr sz="3000" b="1" spc="-270" dirty="0">
                <a:latin typeface="Trebuchet MS"/>
                <a:cs typeface="Trebuchet MS"/>
              </a:rPr>
              <a:t> </a:t>
            </a:r>
            <a:r>
              <a:rPr sz="3000" b="1" spc="-235" dirty="0">
                <a:latin typeface="Trebuchet MS"/>
                <a:cs typeface="Trebuchet MS"/>
              </a:rPr>
              <a:t>Towers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87680" y="1450847"/>
            <a:ext cx="6562344" cy="43555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8808" y="2575560"/>
            <a:ext cx="2444496" cy="21945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288791" y="2542032"/>
            <a:ext cx="3413760" cy="36789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449311" y="2548127"/>
            <a:ext cx="4114800" cy="39563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3226" y="1825244"/>
            <a:ext cx="175196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45" dirty="0">
                <a:latin typeface="Trebuchet MS"/>
                <a:cs typeface="Trebuchet MS"/>
              </a:rPr>
              <a:t>Total </a:t>
            </a:r>
            <a:r>
              <a:rPr sz="1800" b="1" spc="-125" dirty="0">
                <a:latin typeface="Trebuchet MS"/>
                <a:cs typeface="Trebuchet MS"/>
              </a:rPr>
              <a:t>Venue</a:t>
            </a:r>
            <a:r>
              <a:rPr sz="1800" b="1" spc="-195" dirty="0">
                <a:latin typeface="Trebuchet MS"/>
                <a:cs typeface="Trebuchet MS"/>
              </a:rPr>
              <a:t> </a:t>
            </a:r>
            <a:r>
              <a:rPr sz="1800" b="1" spc="-105" dirty="0">
                <a:latin typeface="Trebuchet MS"/>
                <a:cs typeface="Trebuchet MS"/>
              </a:rPr>
              <a:t>Count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60913" y="1691132"/>
            <a:ext cx="166560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125095">
              <a:lnSpc>
                <a:spcPts val="2110"/>
              </a:lnSpc>
              <a:spcBef>
                <a:spcPts val="210"/>
              </a:spcBef>
            </a:pPr>
            <a:r>
              <a:rPr sz="1800" b="1" spc="-135" dirty="0">
                <a:latin typeface="Trebuchet MS"/>
                <a:cs typeface="Trebuchet MS"/>
              </a:rPr>
              <a:t>‘Venue </a:t>
            </a:r>
            <a:r>
              <a:rPr sz="1800" b="1" spc="-165" dirty="0">
                <a:latin typeface="Trebuchet MS"/>
                <a:cs typeface="Trebuchet MS"/>
              </a:rPr>
              <a:t>Type’ </a:t>
            </a:r>
            <a:r>
              <a:rPr sz="1800" b="1" spc="-160" dirty="0">
                <a:latin typeface="Trebuchet MS"/>
                <a:cs typeface="Trebuchet MS"/>
              </a:rPr>
              <a:t>=  </a:t>
            </a:r>
            <a:r>
              <a:rPr sz="1800" b="1" spc="-145" dirty="0">
                <a:latin typeface="Trebuchet MS"/>
                <a:cs typeface="Trebuchet MS"/>
              </a:rPr>
              <a:t>R</a:t>
            </a:r>
            <a:r>
              <a:rPr sz="1800" b="1" spc="-114" dirty="0">
                <a:latin typeface="Trebuchet MS"/>
                <a:cs typeface="Trebuchet MS"/>
              </a:rPr>
              <a:t>e</a:t>
            </a:r>
            <a:r>
              <a:rPr sz="1800" b="1" spc="-90" dirty="0">
                <a:latin typeface="Trebuchet MS"/>
                <a:cs typeface="Trebuchet MS"/>
              </a:rPr>
              <a:t>s</a:t>
            </a:r>
            <a:r>
              <a:rPr sz="1800" b="1" spc="-110" dirty="0">
                <a:latin typeface="Trebuchet MS"/>
                <a:cs typeface="Trebuchet MS"/>
              </a:rPr>
              <a:t>t</a:t>
            </a:r>
            <a:r>
              <a:rPr sz="1800" b="1" spc="-80" dirty="0">
                <a:latin typeface="Trebuchet MS"/>
                <a:cs typeface="Trebuchet MS"/>
              </a:rPr>
              <a:t>a</a:t>
            </a:r>
            <a:r>
              <a:rPr sz="1800" b="1" spc="-105" dirty="0">
                <a:latin typeface="Trebuchet MS"/>
                <a:cs typeface="Trebuchet MS"/>
              </a:rPr>
              <a:t>u</a:t>
            </a:r>
            <a:r>
              <a:rPr sz="1800" b="1" spc="-175" dirty="0">
                <a:latin typeface="Trebuchet MS"/>
                <a:cs typeface="Trebuchet MS"/>
              </a:rPr>
              <a:t>r</a:t>
            </a:r>
            <a:r>
              <a:rPr sz="1800" b="1" spc="-80" dirty="0">
                <a:latin typeface="Trebuchet MS"/>
                <a:cs typeface="Trebuchet MS"/>
              </a:rPr>
              <a:t>a</a:t>
            </a:r>
            <a:r>
              <a:rPr sz="1800" b="1" spc="-120" dirty="0">
                <a:latin typeface="Trebuchet MS"/>
                <a:cs typeface="Trebuchet MS"/>
              </a:rPr>
              <a:t>n</a:t>
            </a:r>
            <a:r>
              <a:rPr sz="1800" b="1" spc="-90" dirty="0">
                <a:latin typeface="Trebuchet MS"/>
                <a:cs typeface="Trebuchet MS"/>
              </a:rPr>
              <a:t>t</a:t>
            </a:r>
            <a:r>
              <a:rPr sz="1800" b="1" spc="70" dirty="0">
                <a:latin typeface="Trebuchet MS"/>
                <a:cs typeface="Trebuchet MS"/>
              </a:rPr>
              <a:t>/</a:t>
            </a:r>
            <a:r>
              <a:rPr sz="1800" b="1" spc="-95" dirty="0">
                <a:latin typeface="Trebuchet MS"/>
                <a:cs typeface="Trebuchet MS"/>
              </a:rPr>
              <a:t>H</a:t>
            </a:r>
            <a:r>
              <a:rPr sz="1800" b="1" spc="-60" dirty="0">
                <a:latin typeface="Trebuchet MS"/>
                <a:cs typeface="Trebuchet MS"/>
              </a:rPr>
              <a:t>o</a:t>
            </a:r>
            <a:r>
              <a:rPr sz="1800" b="1" spc="-114" dirty="0">
                <a:latin typeface="Trebuchet MS"/>
                <a:cs typeface="Trebuchet MS"/>
              </a:rPr>
              <a:t>t</a:t>
            </a:r>
            <a:r>
              <a:rPr sz="1800" b="1" spc="-140" dirty="0">
                <a:latin typeface="Trebuchet MS"/>
                <a:cs typeface="Trebuchet MS"/>
              </a:rPr>
              <a:t>e</a:t>
            </a:r>
            <a:r>
              <a:rPr sz="1800" b="1" spc="-90" dirty="0">
                <a:latin typeface="Trebuchet MS"/>
                <a:cs typeface="Trebuchet MS"/>
              </a:rPr>
              <a:t>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65948" y="1831340"/>
            <a:ext cx="33432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latin typeface="Trebuchet MS"/>
                <a:cs typeface="Trebuchet MS"/>
              </a:rPr>
              <a:t>Split </a:t>
            </a:r>
            <a:r>
              <a:rPr sz="1800" b="1" spc="-105" dirty="0">
                <a:latin typeface="Trebuchet MS"/>
                <a:cs typeface="Trebuchet MS"/>
              </a:rPr>
              <a:t>by </a:t>
            </a:r>
            <a:r>
              <a:rPr sz="1800" b="1" spc="-125" dirty="0">
                <a:latin typeface="Trebuchet MS"/>
                <a:cs typeface="Trebuchet MS"/>
              </a:rPr>
              <a:t>Venue</a:t>
            </a:r>
            <a:r>
              <a:rPr sz="1800" b="1" spc="-225" dirty="0">
                <a:latin typeface="Trebuchet MS"/>
                <a:cs typeface="Trebuchet MS"/>
              </a:rPr>
              <a:t> </a:t>
            </a:r>
            <a:r>
              <a:rPr sz="1800" b="1" spc="-95" dirty="0">
                <a:latin typeface="Trebuchet MS"/>
                <a:cs typeface="Trebuchet MS"/>
              </a:rPr>
              <a:t>Type/Neighborhood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2119" y="3861625"/>
            <a:ext cx="2692400" cy="699770"/>
          </a:xfrm>
          <a:custGeom>
            <a:avLst/>
            <a:gdLst/>
            <a:ahLst/>
            <a:cxnLst/>
            <a:rect l="l" t="t" r="r" b="b"/>
            <a:pathLst>
              <a:path w="2692400" h="699770">
                <a:moveTo>
                  <a:pt x="0" y="349691"/>
                </a:moveTo>
                <a:lnTo>
                  <a:pt x="16515" y="294757"/>
                </a:lnTo>
                <a:lnTo>
                  <a:pt x="45099" y="259598"/>
                </a:lnTo>
                <a:lnTo>
                  <a:pt x="86876" y="225836"/>
                </a:lnTo>
                <a:lnTo>
                  <a:pt x="141099" y="193664"/>
                </a:lnTo>
                <a:lnTo>
                  <a:pt x="207025" y="163275"/>
                </a:lnTo>
                <a:lnTo>
                  <a:pt x="244144" y="148810"/>
                </a:lnTo>
                <a:lnTo>
                  <a:pt x="283910" y="134863"/>
                </a:lnTo>
                <a:lnTo>
                  <a:pt x="326229" y="121458"/>
                </a:lnTo>
                <a:lnTo>
                  <a:pt x="371009" y="108621"/>
                </a:lnTo>
                <a:lnTo>
                  <a:pt x="418156" y="96374"/>
                </a:lnTo>
                <a:lnTo>
                  <a:pt x="467578" y="84741"/>
                </a:lnTo>
                <a:lnTo>
                  <a:pt x="519181" y="73749"/>
                </a:lnTo>
                <a:lnTo>
                  <a:pt x="572873" y="63419"/>
                </a:lnTo>
                <a:lnTo>
                  <a:pt x="628560" y="53777"/>
                </a:lnTo>
                <a:lnTo>
                  <a:pt x="686149" y="44846"/>
                </a:lnTo>
                <a:lnTo>
                  <a:pt x="745547" y="36652"/>
                </a:lnTo>
                <a:lnTo>
                  <a:pt x="806662" y="29217"/>
                </a:lnTo>
                <a:lnTo>
                  <a:pt x="869400" y="22567"/>
                </a:lnTo>
                <a:lnTo>
                  <a:pt x="933668" y="16724"/>
                </a:lnTo>
                <a:lnTo>
                  <a:pt x="999373" y="11715"/>
                </a:lnTo>
                <a:lnTo>
                  <a:pt x="1066423" y="7562"/>
                </a:lnTo>
                <a:lnTo>
                  <a:pt x="1134723" y="4289"/>
                </a:lnTo>
                <a:lnTo>
                  <a:pt x="1204182" y="1922"/>
                </a:lnTo>
                <a:lnTo>
                  <a:pt x="1274705" y="484"/>
                </a:lnTo>
                <a:lnTo>
                  <a:pt x="1346200" y="0"/>
                </a:lnTo>
                <a:lnTo>
                  <a:pt x="1417696" y="484"/>
                </a:lnTo>
                <a:lnTo>
                  <a:pt x="1488220" y="1922"/>
                </a:lnTo>
                <a:lnTo>
                  <a:pt x="1557678" y="4289"/>
                </a:lnTo>
                <a:lnTo>
                  <a:pt x="1625979" y="7562"/>
                </a:lnTo>
                <a:lnTo>
                  <a:pt x="1693028" y="11715"/>
                </a:lnTo>
                <a:lnTo>
                  <a:pt x="1758734" y="16724"/>
                </a:lnTo>
                <a:lnTo>
                  <a:pt x="1823002" y="22567"/>
                </a:lnTo>
                <a:lnTo>
                  <a:pt x="1885740" y="29217"/>
                </a:lnTo>
                <a:lnTo>
                  <a:pt x="1946855" y="36652"/>
                </a:lnTo>
                <a:lnTo>
                  <a:pt x="2006253" y="44846"/>
                </a:lnTo>
                <a:lnTo>
                  <a:pt x="2063843" y="53777"/>
                </a:lnTo>
                <a:lnTo>
                  <a:pt x="2119530" y="63419"/>
                </a:lnTo>
                <a:lnTo>
                  <a:pt x="2173221" y="73749"/>
                </a:lnTo>
                <a:lnTo>
                  <a:pt x="2224824" y="84741"/>
                </a:lnTo>
                <a:lnTo>
                  <a:pt x="2274246" y="96374"/>
                </a:lnTo>
                <a:lnTo>
                  <a:pt x="2321393" y="108621"/>
                </a:lnTo>
                <a:lnTo>
                  <a:pt x="2366173" y="121458"/>
                </a:lnTo>
                <a:lnTo>
                  <a:pt x="2408492" y="134863"/>
                </a:lnTo>
                <a:lnTo>
                  <a:pt x="2448257" y="148810"/>
                </a:lnTo>
                <a:lnTo>
                  <a:pt x="2485376" y="163275"/>
                </a:lnTo>
                <a:lnTo>
                  <a:pt x="2551302" y="193664"/>
                </a:lnTo>
                <a:lnTo>
                  <a:pt x="2605526" y="225836"/>
                </a:lnTo>
                <a:lnTo>
                  <a:pt x="2647301" y="259598"/>
                </a:lnTo>
                <a:lnTo>
                  <a:pt x="2675886" y="294757"/>
                </a:lnTo>
                <a:lnTo>
                  <a:pt x="2690535" y="331119"/>
                </a:lnTo>
                <a:lnTo>
                  <a:pt x="2692401" y="349691"/>
                </a:lnTo>
                <a:lnTo>
                  <a:pt x="2690535" y="368262"/>
                </a:lnTo>
                <a:lnTo>
                  <a:pt x="2675886" y="404624"/>
                </a:lnTo>
                <a:lnTo>
                  <a:pt x="2647301" y="439783"/>
                </a:lnTo>
                <a:lnTo>
                  <a:pt x="2605526" y="473545"/>
                </a:lnTo>
                <a:lnTo>
                  <a:pt x="2551302" y="505717"/>
                </a:lnTo>
                <a:lnTo>
                  <a:pt x="2485376" y="536106"/>
                </a:lnTo>
                <a:lnTo>
                  <a:pt x="2448257" y="550571"/>
                </a:lnTo>
                <a:lnTo>
                  <a:pt x="2408492" y="564518"/>
                </a:lnTo>
                <a:lnTo>
                  <a:pt x="2366173" y="577923"/>
                </a:lnTo>
                <a:lnTo>
                  <a:pt x="2321393" y="590761"/>
                </a:lnTo>
                <a:lnTo>
                  <a:pt x="2274246" y="603008"/>
                </a:lnTo>
                <a:lnTo>
                  <a:pt x="2224824" y="614640"/>
                </a:lnTo>
                <a:lnTo>
                  <a:pt x="2173221" y="625633"/>
                </a:lnTo>
                <a:lnTo>
                  <a:pt x="2119530" y="635962"/>
                </a:lnTo>
                <a:lnTo>
                  <a:pt x="2063843" y="645605"/>
                </a:lnTo>
                <a:lnTo>
                  <a:pt x="2006253" y="654535"/>
                </a:lnTo>
                <a:lnTo>
                  <a:pt x="1946855" y="662730"/>
                </a:lnTo>
                <a:lnTo>
                  <a:pt x="1885740" y="670164"/>
                </a:lnTo>
                <a:lnTo>
                  <a:pt x="1823002" y="676815"/>
                </a:lnTo>
                <a:lnTo>
                  <a:pt x="1758734" y="682657"/>
                </a:lnTo>
                <a:lnTo>
                  <a:pt x="1693028" y="687667"/>
                </a:lnTo>
                <a:lnTo>
                  <a:pt x="1625979" y="691820"/>
                </a:lnTo>
                <a:lnTo>
                  <a:pt x="1557678" y="695092"/>
                </a:lnTo>
                <a:lnTo>
                  <a:pt x="1488220" y="697459"/>
                </a:lnTo>
                <a:lnTo>
                  <a:pt x="1417696" y="698897"/>
                </a:lnTo>
                <a:lnTo>
                  <a:pt x="1346200" y="699382"/>
                </a:lnTo>
                <a:lnTo>
                  <a:pt x="1274705" y="698897"/>
                </a:lnTo>
                <a:lnTo>
                  <a:pt x="1204182" y="697459"/>
                </a:lnTo>
                <a:lnTo>
                  <a:pt x="1134723" y="695092"/>
                </a:lnTo>
                <a:lnTo>
                  <a:pt x="1066423" y="691820"/>
                </a:lnTo>
                <a:lnTo>
                  <a:pt x="999373" y="687667"/>
                </a:lnTo>
                <a:lnTo>
                  <a:pt x="933668" y="682657"/>
                </a:lnTo>
                <a:lnTo>
                  <a:pt x="869400" y="676815"/>
                </a:lnTo>
                <a:lnTo>
                  <a:pt x="806662" y="670164"/>
                </a:lnTo>
                <a:lnTo>
                  <a:pt x="745547" y="662730"/>
                </a:lnTo>
                <a:lnTo>
                  <a:pt x="686149" y="654535"/>
                </a:lnTo>
                <a:lnTo>
                  <a:pt x="628560" y="645605"/>
                </a:lnTo>
                <a:lnTo>
                  <a:pt x="572873" y="635962"/>
                </a:lnTo>
                <a:lnTo>
                  <a:pt x="519181" y="625633"/>
                </a:lnTo>
                <a:lnTo>
                  <a:pt x="467578" y="614640"/>
                </a:lnTo>
                <a:lnTo>
                  <a:pt x="418156" y="603008"/>
                </a:lnTo>
                <a:lnTo>
                  <a:pt x="371009" y="590761"/>
                </a:lnTo>
                <a:lnTo>
                  <a:pt x="326229" y="577923"/>
                </a:lnTo>
                <a:lnTo>
                  <a:pt x="283910" y="564518"/>
                </a:lnTo>
                <a:lnTo>
                  <a:pt x="244144" y="550571"/>
                </a:lnTo>
                <a:lnTo>
                  <a:pt x="207025" y="536106"/>
                </a:lnTo>
                <a:lnTo>
                  <a:pt x="141099" y="505717"/>
                </a:lnTo>
                <a:lnTo>
                  <a:pt x="86876" y="473545"/>
                </a:lnTo>
                <a:lnTo>
                  <a:pt x="45099" y="439783"/>
                </a:lnTo>
                <a:lnTo>
                  <a:pt x="16515" y="404624"/>
                </a:lnTo>
                <a:lnTo>
                  <a:pt x="1866" y="368262"/>
                </a:lnTo>
                <a:lnTo>
                  <a:pt x="0" y="349691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9822" y="3164560"/>
            <a:ext cx="2692400" cy="359410"/>
          </a:xfrm>
          <a:custGeom>
            <a:avLst/>
            <a:gdLst/>
            <a:ahLst/>
            <a:cxnLst/>
            <a:rect l="l" t="t" r="r" b="b"/>
            <a:pathLst>
              <a:path w="2692400" h="359410">
                <a:moveTo>
                  <a:pt x="0" y="179447"/>
                </a:moveTo>
                <a:lnTo>
                  <a:pt x="33187" y="139670"/>
                </a:lnTo>
                <a:lnTo>
                  <a:pt x="73308" y="120888"/>
                </a:lnTo>
                <a:lnTo>
                  <a:pt x="127901" y="103005"/>
                </a:lnTo>
                <a:lnTo>
                  <a:pt x="196058" y="86142"/>
                </a:lnTo>
                <a:lnTo>
                  <a:pt x="234939" y="78131"/>
                </a:lnTo>
                <a:lnTo>
                  <a:pt x="276869" y="70420"/>
                </a:lnTo>
                <a:lnTo>
                  <a:pt x="321736" y="63026"/>
                </a:lnTo>
                <a:lnTo>
                  <a:pt x="369425" y="55962"/>
                </a:lnTo>
                <a:lnTo>
                  <a:pt x="419823" y="49244"/>
                </a:lnTo>
                <a:lnTo>
                  <a:pt x="472817" y="42887"/>
                </a:lnTo>
                <a:lnTo>
                  <a:pt x="528292" y="36906"/>
                </a:lnTo>
                <a:lnTo>
                  <a:pt x="586135" y="31317"/>
                </a:lnTo>
                <a:lnTo>
                  <a:pt x="646233" y="26134"/>
                </a:lnTo>
                <a:lnTo>
                  <a:pt x="708471" y="21373"/>
                </a:lnTo>
                <a:lnTo>
                  <a:pt x="772737" y="17049"/>
                </a:lnTo>
                <a:lnTo>
                  <a:pt x="838916" y="13177"/>
                </a:lnTo>
                <a:lnTo>
                  <a:pt x="906895" y="9771"/>
                </a:lnTo>
                <a:lnTo>
                  <a:pt x="976560" y="6849"/>
                </a:lnTo>
                <a:lnTo>
                  <a:pt x="1047797" y="4423"/>
                </a:lnTo>
                <a:lnTo>
                  <a:pt x="1120494" y="2511"/>
                </a:lnTo>
                <a:lnTo>
                  <a:pt x="1194536" y="1126"/>
                </a:lnTo>
                <a:lnTo>
                  <a:pt x="1269809" y="284"/>
                </a:lnTo>
                <a:lnTo>
                  <a:pt x="1346200" y="0"/>
                </a:lnTo>
                <a:lnTo>
                  <a:pt x="1422592" y="284"/>
                </a:lnTo>
                <a:lnTo>
                  <a:pt x="1497866" y="1126"/>
                </a:lnTo>
                <a:lnTo>
                  <a:pt x="1571908" y="2511"/>
                </a:lnTo>
                <a:lnTo>
                  <a:pt x="1644604" y="4423"/>
                </a:lnTo>
                <a:lnTo>
                  <a:pt x="1715842" y="6849"/>
                </a:lnTo>
                <a:lnTo>
                  <a:pt x="1785507" y="9771"/>
                </a:lnTo>
                <a:lnTo>
                  <a:pt x="1853486" y="13177"/>
                </a:lnTo>
                <a:lnTo>
                  <a:pt x="1919665" y="17049"/>
                </a:lnTo>
                <a:lnTo>
                  <a:pt x="1983931" y="21373"/>
                </a:lnTo>
                <a:lnTo>
                  <a:pt x="2046169" y="26134"/>
                </a:lnTo>
                <a:lnTo>
                  <a:pt x="2106267" y="31317"/>
                </a:lnTo>
                <a:lnTo>
                  <a:pt x="2164110" y="36906"/>
                </a:lnTo>
                <a:lnTo>
                  <a:pt x="2219585" y="42887"/>
                </a:lnTo>
                <a:lnTo>
                  <a:pt x="2272579" y="49244"/>
                </a:lnTo>
                <a:lnTo>
                  <a:pt x="2322977" y="55962"/>
                </a:lnTo>
                <a:lnTo>
                  <a:pt x="2370666" y="63026"/>
                </a:lnTo>
                <a:lnTo>
                  <a:pt x="2415533" y="70420"/>
                </a:lnTo>
                <a:lnTo>
                  <a:pt x="2457463" y="78131"/>
                </a:lnTo>
                <a:lnTo>
                  <a:pt x="2496343" y="86142"/>
                </a:lnTo>
                <a:lnTo>
                  <a:pt x="2564500" y="103005"/>
                </a:lnTo>
                <a:lnTo>
                  <a:pt x="2619093" y="120888"/>
                </a:lnTo>
                <a:lnTo>
                  <a:pt x="2659214" y="139670"/>
                </a:lnTo>
                <a:lnTo>
                  <a:pt x="2690270" y="169264"/>
                </a:lnTo>
                <a:lnTo>
                  <a:pt x="2692401" y="179447"/>
                </a:lnTo>
                <a:lnTo>
                  <a:pt x="2690270" y="189629"/>
                </a:lnTo>
                <a:lnTo>
                  <a:pt x="2659214" y="219223"/>
                </a:lnTo>
                <a:lnTo>
                  <a:pt x="2619093" y="238006"/>
                </a:lnTo>
                <a:lnTo>
                  <a:pt x="2564500" y="255889"/>
                </a:lnTo>
                <a:lnTo>
                  <a:pt x="2496343" y="272752"/>
                </a:lnTo>
                <a:lnTo>
                  <a:pt x="2457463" y="280762"/>
                </a:lnTo>
                <a:lnTo>
                  <a:pt x="2415533" y="288473"/>
                </a:lnTo>
                <a:lnTo>
                  <a:pt x="2370666" y="295868"/>
                </a:lnTo>
                <a:lnTo>
                  <a:pt x="2322977" y="302932"/>
                </a:lnTo>
                <a:lnTo>
                  <a:pt x="2272579" y="309650"/>
                </a:lnTo>
                <a:lnTo>
                  <a:pt x="2219585" y="316007"/>
                </a:lnTo>
                <a:lnTo>
                  <a:pt x="2164110" y="321987"/>
                </a:lnTo>
                <a:lnTo>
                  <a:pt x="2106267" y="327577"/>
                </a:lnTo>
                <a:lnTo>
                  <a:pt x="2046169" y="332759"/>
                </a:lnTo>
                <a:lnTo>
                  <a:pt x="1983931" y="337520"/>
                </a:lnTo>
                <a:lnTo>
                  <a:pt x="1919665" y="341845"/>
                </a:lnTo>
                <a:lnTo>
                  <a:pt x="1853486" y="345717"/>
                </a:lnTo>
                <a:lnTo>
                  <a:pt x="1785507" y="349122"/>
                </a:lnTo>
                <a:lnTo>
                  <a:pt x="1715842" y="352045"/>
                </a:lnTo>
                <a:lnTo>
                  <a:pt x="1644604" y="354470"/>
                </a:lnTo>
                <a:lnTo>
                  <a:pt x="1571908" y="356383"/>
                </a:lnTo>
                <a:lnTo>
                  <a:pt x="1497866" y="357768"/>
                </a:lnTo>
                <a:lnTo>
                  <a:pt x="1422592" y="358610"/>
                </a:lnTo>
                <a:lnTo>
                  <a:pt x="1346200" y="358894"/>
                </a:lnTo>
                <a:lnTo>
                  <a:pt x="1269809" y="358610"/>
                </a:lnTo>
                <a:lnTo>
                  <a:pt x="1194536" y="357768"/>
                </a:lnTo>
                <a:lnTo>
                  <a:pt x="1120494" y="356383"/>
                </a:lnTo>
                <a:lnTo>
                  <a:pt x="1047797" y="354470"/>
                </a:lnTo>
                <a:lnTo>
                  <a:pt x="976560" y="352045"/>
                </a:lnTo>
                <a:lnTo>
                  <a:pt x="906895" y="349122"/>
                </a:lnTo>
                <a:lnTo>
                  <a:pt x="838916" y="345717"/>
                </a:lnTo>
                <a:lnTo>
                  <a:pt x="772737" y="341845"/>
                </a:lnTo>
                <a:lnTo>
                  <a:pt x="708471" y="337520"/>
                </a:lnTo>
                <a:lnTo>
                  <a:pt x="646233" y="332759"/>
                </a:lnTo>
                <a:lnTo>
                  <a:pt x="586135" y="327577"/>
                </a:lnTo>
                <a:lnTo>
                  <a:pt x="528292" y="321987"/>
                </a:lnTo>
                <a:lnTo>
                  <a:pt x="472817" y="316007"/>
                </a:lnTo>
                <a:lnTo>
                  <a:pt x="419823" y="309650"/>
                </a:lnTo>
                <a:lnTo>
                  <a:pt x="369425" y="302932"/>
                </a:lnTo>
                <a:lnTo>
                  <a:pt x="321736" y="295868"/>
                </a:lnTo>
                <a:lnTo>
                  <a:pt x="276869" y="288473"/>
                </a:lnTo>
                <a:lnTo>
                  <a:pt x="234939" y="280762"/>
                </a:lnTo>
                <a:lnTo>
                  <a:pt x="196058" y="272752"/>
                </a:lnTo>
                <a:lnTo>
                  <a:pt x="127901" y="255889"/>
                </a:lnTo>
                <a:lnTo>
                  <a:pt x="73308" y="238006"/>
                </a:lnTo>
                <a:lnTo>
                  <a:pt x="33187" y="219223"/>
                </a:lnTo>
                <a:lnTo>
                  <a:pt x="2131" y="1896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9566" y="5031181"/>
            <a:ext cx="2692400" cy="359410"/>
          </a:xfrm>
          <a:custGeom>
            <a:avLst/>
            <a:gdLst/>
            <a:ahLst/>
            <a:cxnLst/>
            <a:rect l="l" t="t" r="r" b="b"/>
            <a:pathLst>
              <a:path w="2692400" h="359410">
                <a:moveTo>
                  <a:pt x="0" y="179447"/>
                </a:moveTo>
                <a:lnTo>
                  <a:pt x="33187" y="139670"/>
                </a:lnTo>
                <a:lnTo>
                  <a:pt x="73308" y="120888"/>
                </a:lnTo>
                <a:lnTo>
                  <a:pt x="127901" y="103005"/>
                </a:lnTo>
                <a:lnTo>
                  <a:pt x="196058" y="86142"/>
                </a:lnTo>
                <a:lnTo>
                  <a:pt x="234939" y="78131"/>
                </a:lnTo>
                <a:lnTo>
                  <a:pt x="276869" y="70420"/>
                </a:lnTo>
                <a:lnTo>
                  <a:pt x="321736" y="63026"/>
                </a:lnTo>
                <a:lnTo>
                  <a:pt x="369425" y="55962"/>
                </a:lnTo>
                <a:lnTo>
                  <a:pt x="419823" y="49244"/>
                </a:lnTo>
                <a:lnTo>
                  <a:pt x="472817" y="42887"/>
                </a:lnTo>
                <a:lnTo>
                  <a:pt x="528292" y="36906"/>
                </a:lnTo>
                <a:lnTo>
                  <a:pt x="586135" y="31317"/>
                </a:lnTo>
                <a:lnTo>
                  <a:pt x="646233" y="26134"/>
                </a:lnTo>
                <a:lnTo>
                  <a:pt x="708471" y="21373"/>
                </a:lnTo>
                <a:lnTo>
                  <a:pt x="772737" y="17049"/>
                </a:lnTo>
                <a:lnTo>
                  <a:pt x="838916" y="13177"/>
                </a:lnTo>
                <a:lnTo>
                  <a:pt x="906895" y="9771"/>
                </a:lnTo>
                <a:lnTo>
                  <a:pt x="976560" y="6849"/>
                </a:lnTo>
                <a:lnTo>
                  <a:pt x="1047797" y="4423"/>
                </a:lnTo>
                <a:lnTo>
                  <a:pt x="1120494" y="2511"/>
                </a:lnTo>
                <a:lnTo>
                  <a:pt x="1194536" y="1126"/>
                </a:lnTo>
                <a:lnTo>
                  <a:pt x="1269809" y="284"/>
                </a:lnTo>
                <a:lnTo>
                  <a:pt x="1346200" y="0"/>
                </a:lnTo>
                <a:lnTo>
                  <a:pt x="1422592" y="284"/>
                </a:lnTo>
                <a:lnTo>
                  <a:pt x="1497866" y="1126"/>
                </a:lnTo>
                <a:lnTo>
                  <a:pt x="1571908" y="2511"/>
                </a:lnTo>
                <a:lnTo>
                  <a:pt x="1644604" y="4423"/>
                </a:lnTo>
                <a:lnTo>
                  <a:pt x="1715842" y="6849"/>
                </a:lnTo>
                <a:lnTo>
                  <a:pt x="1785507" y="9771"/>
                </a:lnTo>
                <a:lnTo>
                  <a:pt x="1853486" y="13177"/>
                </a:lnTo>
                <a:lnTo>
                  <a:pt x="1919665" y="17049"/>
                </a:lnTo>
                <a:lnTo>
                  <a:pt x="1983931" y="21373"/>
                </a:lnTo>
                <a:lnTo>
                  <a:pt x="2046169" y="26134"/>
                </a:lnTo>
                <a:lnTo>
                  <a:pt x="2106267" y="31317"/>
                </a:lnTo>
                <a:lnTo>
                  <a:pt x="2164110" y="36906"/>
                </a:lnTo>
                <a:lnTo>
                  <a:pt x="2219585" y="42887"/>
                </a:lnTo>
                <a:lnTo>
                  <a:pt x="2272579" y="49244"/>
                </a:lnTo>
                <a:lnTo>
                  <a:pt x="2322977" y="55962"/>
                </a:lnTo>
                <a:lnTo>
                  <a:pt x="2370666" y="63026"/>
                </a:lnTo>
                <a:lnTo>
                  <a:pt x="2415533" y="70420"/>
                </a:lnTo>
                <a:lnTo>
                  <a:pt x="2457463" y="78131"/>
                </a:lnTo>
                <a:lnTo>
                  <a:pt x="2496343" y="86142"/>
                </a:lnTo>
                <a:lnTo>
                  <a:pt x="2564500" y="103005"/>
                </a:lnTo>
                <a:lnTo>
                  <a:pt x="2619093" y="120888"/>
                </a:lnTo>
                <a:lnTo>
                  <a:pt x="2659214" y="139670"/>
                </a:lnTo>
                <a:lnTo>
                  <a:pt x="2690270" y="169264"/>
                </a:lnTo>
                <a:lnTo>
                  <a:pt x="2692401" y="179447"/>
                </a:lnTo>
                <a:lnTo>
                  <a:pt x="2690270" y="189629"/>
                </a:lnTo>
                <a:lnTo>
                  <a:pt x="2659214" y="219223"/>
                </a:lnTo>
                <a:lnTo>
                  <a:pt x="2619093" y="238006"/>
                </a:lnTo>
                <a:lnTo>
                  <a:pt x="2564500" y="255889"/>
                </a:lnTo>
                <a:lnTo>
                  <a:pt x="2496343" y="272752"/>
                </a:lnTo>
                <a:lnTo>
                  <a:pt x="2457463" y="280762"/>
                </a:lnTo>
                <a:lnTo>
                  <a:pt x="2415533" y="288473"/>
                </a:lnTo>
                <a:lnTo>
                  <a:pt x="2370666" y="295868"/>
                </a:lnTo>
                <a:lnTo>
                  <a:pt x="2322977" y="302932"/>
                </a:lnTo>
                <a:lnTo>
                  <a:pt x="2272579" y="309650"/>
                </a:lnTo>
                <a:lnTo>
                  <a:pt x="2219585" y="316007"/>
                </a:lnTo>
                <a:lnTo>
                  <a:pt x="2164110" y="321987"/>
                </a:lnTo>
                <a:lnTo>
                  <a:pt x="2106267" y="327577"/>
                </a:lnTo>
                <a:lnTo>
                  <a:pt x="2046169" y="332759"/>
                </a:lnTo>
                <a:lnTo>
                  <a:pt x="1983931" y="337520"/>
                </a:lnTo>
                <a:lnTo>
                  <a:pt x="1919665" y="341845"/>
                </a:lnTo>
                <a:lnTo>
                  <a:pt x="1853486" y="345717"/>
                </a:lnTo>
                <a:lnTo>
                  <a:pt x="1785507" y="349122"/>
                </a:lnTo>
                <a:lnTo>
                  <a:pt x="1715842" y="352045"/>
                </a:lnTo>
                <a:lnTo>
                  <a:pt x="1644604" y="354470"/>
                </a:lnTo>
                <a:lnTo>
                  <a:pt x="1571908" y="356383"/>
                </a:lnTo>
                <a:lnTo>
                  <a:pt x="1497866" y="357768"/>
                </a:lnTo>
                <a:lnTo>
                  <a:pt x="1422592" y="358610"/>
                </a:lnTo>
                <a:lnTo>
                  <a:pt x="1346200" y="358894"/>
                </a:lnTo>
                <a:lnTo>
                  <a:pt x="1269809" y="358610"/>
                </a:lnTo>
                <a:lnTo>
                  <a:pt x="1194536" y="357768"/>
                </a:lnTo>
                <a:lnTo>
                  <a:pt x="1120494" y="356383"/>
                </a:lnTo>
                <a:lnTo>
                  <a:pt x="1047797" y="354470"/>
                </a:lnTo>
                <a:lnTo>
                  <a:pt x="976560" y="352045"/>
                </a:lnTo>
                <a:lnTo>
                  <a:pt x="906895" y="349122"/>
                </a:lnTo>
                <a:lnTo>
                  <a:pt x="838916" y="345717"/>
                </a:lnTo>
                <a:lnTo>
                  <a:pt x="772737" y="341845"/>
                </a:lnTo>
                <a:lnTo>
                  <a:pt x="708471" y="337520"/>
                </a:lnTo>
                <a:lnTo>
                  <a:pt x="646233" y="332759"/>
                </a:lnTo>
                <a:lnTo>
                  <a:pt x="586135" y="327577"/>
                </a:lnTo>
                <a:lnTo>
                  <a:pt x="528292" y="321987"/>
                </a:lnTo>
                <a:lnTo>
                  <a:pt x="472817" y="316007"/>
                </a:lnTo>
                <a:lnTo>
                  <a:pt x="419823" y="309650"/>
                </a:lnTo>
                <a:lnTo>
                  <a:pt x="369425" y="302932"/>
                </a:lnTo>
                <a:lnTo>
                  <a:pt x="321736" y="295868"/>
                </a:lnTo>
                <a:lnTo>
                  <a:pt x="276869" y="288473"/>
                </a:lnTo>
                <a:lnTo>
                  <a:pt x="234939" y="280762"/>
                </a:lnTo>
                <a:lnTo>
                  <a:pt x="196058" y="272752"/>
                </a:lnTo>
                <a:lnTo>
                  <a:pt x="127901" y="255889"/>
                </a:lnTo>
                <a:lnTo>
                  <a:pt x="73308" y="238006"/>
                </a:lnTo>
                <a:lnTo>
                  <a:pt x="33187" y="219223"/>
                </a:lnTo>
                <a:lnTo>
                  <a:pt x="2131" y="1896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981132" y="5079492"/>
            <a:ext cx="151003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25" dirty="0">
                <a:latin typeface="Trebuchet MS"/>
                <a:cs typeface="Trebuchet MS"/>
              </a:rPr>
              <a:t>= </a:t>
            </a:r>
            <a:r>
              <a:rPr sz="1400" b="1" spc="-100" dirty="0">
                <a:latin typeface="Trebuchet MS"/>
                <a:cs typeface="Trebuchet MS"/>
              </a:rPr>
              <a:t>preferred</a:t>
            </a:r>
            <a:r>
              <a:rPr sz="1400" b="1" spc="-175" dirty="0">
                <a:latin typeface="Trebuchet MS"/>
                <a:cs typeface="Trebuchet MS"/>
              </a:rPr>
              <a:t> </a:t>
            </a:r>
            <a:r>
              <a:rPr sz="1400" b="1" spc="-80" dirty="0">
                <a:latin typeface="Trebuchet MS"/>
                <a:cs typeface="Trebuchet MS"/>
              </a:rPr>
              <a:t>scenario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699954" y="2786418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2" y="36566"/>
                </a:lnTo>
                <a:lnTo>
                  <a:pt x="702936" y="31794"/>
                </a:lnTo>
                <a:lnTo>
                  <a:pt x="764593" y="27316"/>
                </a:lnTo>
                <a:lnTo>
                  <a:pt x="828158" y="23143"/>
                </a:lnTo>
                <a:lnTo>
                  <a:pt x="893546" y="19283"/>
                </a:lnTo>
                <a:lnTo>
                  <a:pt x="960671" y="15746"/>
                </a:lnTo>
                <a:lnTo>
                  <a:pt x="1029449" y="12541"/>
                </a:lnTo>
                <a:lnTo>
                  <a:pt x="1099793" y="9679"/>
                </a:lnTo>
                <a:lnTo>
                  <a:pt x="1171618" y="7167"/>
                </a:lnTo>
                <a:lnTo>
                  <a:pt x="1244839" y="5016"/>
                </a:lnTo>
                <a:lnTo>
                  <a:pt x="1319371" y="3235"/>
                </a:lnTo>
                <a:lnTo>
                  <a:pt x="1395129" y="1834"/>
                </a:lnTo>
                <a:lnTo>
                  <a:pt x="1472026" y="821"/>
                </a:lnTo>
                <a:lnTo>
                  <a:pt x="1549979" y="206"/>
                </a:lnTo>
                <a:lnTo>
                  <a:pt x="1628900" y="0"/>
                </a:lnTo>
                <a:lnTo>
                  <a:pt x="1707822" y="206"/>
                </a:lnTo>
                <a:lnTo>
                  <a:pt x="1785775" y="821"/>
                </a:lnTo>
                <a:lnTo>
                  <a:pt x="1862673" y="1834"/>
                </a:lnTo>
                <a:lnTo>
                  <a:pt x="1938430" y="3235"/>
                </a:lnTo>
                <a:lnTo>
                  <a:pt x="2012963" y="5016"/>
                </a:lnTo>
                <a:lnTo>
                  <a:pt x="2086184" y="7167"/>
                </a:lnTo>
                <a:lnTo>
                  <a:pt x="2158010" y="9679"/>
                </a:lnTo>
                <a:lnTo>
                  <a:pt x="2228354" y="12541"/>
                </a:lnTo>
                <a:lnTo>
                  <a:pt x="2297131" y="15746"/>
                </a:lnTo>
                <a:lnTo>
                  <a:pt x="2364256" y="19283"/>
                </a:lnTo>
                <a:lnTo>
                  <a:pt x="2429644" y="23143"/>
                </a:lnTo>
                <a:lnTo>
                  <a:pt x="2493209" y="27316"/>
                </a:lnTo>
                <a:lnTo>
                  <a:pt x="2554867" y="31794"/>
                </a:lnTo>
                <a:lnTo>
                  <a:pt x="2614530" y="36566"/>
                </a:lnTo>
                <a:lnTo>
                  <a:pt x="2672116" y="41624"/>
                </a:lnTo>
                <a:lnTo>
                  <a:pt x="2727537" y="46958"/>
                </a:lnTo>
                <a:lnTo>
                  <a:pt x="2780709" y="52558"/>
                </a:lnTo>
                <a:lnTo>
                  <a:pt x="2831546" y="58416"/>
                </a:lnTo>
                <a:lnTo>
                  <a:pt x="2879963" y="64521"/>
                </a:lnTo>
                <a:lnTo>
                  <a:pt x="2925875" y="70865"/>
                </a:lnTo>
                <a:lnTo>
                  <a:pt x="2969196" y="77438"/>
                </a:lnTo>
                <a:lnTo>
                  <a:pt x="3009841" y="84231"/>
                </a:lnTo>
                <a:lnTo>
                  <a:pt x="3047725" y="91233"/>
                </a:lnTo>
                <a:lnTo>
                  <a:pt x="3114868" y="105831"/>
                </a:lnTo>
                <a:lnTo>
                  <a:pt x="3169942" y="121158"/>
                </a:lnTo>
                <a:lnTo>
                  <a:pt x="3212264" y="137137"/>
                </a:lnTo>
                <a:lnTo>
                  <a:pt x="3250345" y="162165"/>
                </a:lnTo>
                <a:lnTo>
                  <a:pt x="3257801" y="179447"/>
                </a:lnTo>
                <a:lnTo>
                  <a:pt x="3255923" y="188141"/>
                </a:lnTo>
                <a:lnTo>
                  <a:pt x="3212264" y="221757"/>
                </a:lnTo>
                <a:lnTo>
                  <a:pt x="3169942" y="237736"/>
                </a:lnTo>
                <a:lnTo>
                  <a:pt x="3114868" y="253062"/>
                </a:lnTo>
                <a:lnTo>
                  <a:pt x="3047725" y="267660"/>
                </a:lnTo>
                <a:lnTo>
                  <a:pt x="3009841" y="274663"/>
                </a:lnTo>
                <a:lnTo>
                  <a:pt x="2969196" y="281455"/>
                </a:lnTo>
                <a:lnTo>
                  <a:pt x="2925875" y="288028"/>
                </a:lnTo>
                <a:lnTo>
                  <a:pt x="2879963" y="294372"/>
                </a:lnTo>
                <a:lnTo>
                  <a:pt x="2831546" y="300477"/>
                </a:lnTo>
                <a:lnTo>
                  <a:pt x="2780709" y="306335"/>
                </a:lnTo>
                <a:lnTo>
                  <a:pt x="2727537" y="311935"/>
                </a:lnTo>
                <a:lnTo>
                  <a:pt x="2672116" y="317269"/>
                </a:lnTo>
                <a:lnTo>
                  <a:pt x="2614530" y="322327"/>
                </a:lnTo>
                <a:lnTo>
                  <a:pt x="2554867" y="327100"/>
                </a:lnTo>
                <a:lnTo>
                  <a:pt x="2493209" y="331577"/>
                </a:lnTo>
                <a:lnTo>
                  <a:pt x="2429644" y="335751"/>
                </a:lnTo>
                <a:lnTo>
                  <a:pt x="2364256" y="339611"/>
                </a:lnTo>
                <a:lnTo>
                  <a:pt x="2297131" y="343148"/>
                </a:lnTo>
                <a:lnTo>
                  <a:pt x="2228354" y="346352"/>
                </a:lnTo>
                <a:lnTo>
                  <a:pt x="2158010" y="349215"/>
                </a:lnTo>
                <a:lnTo>
                  <a:pt x="2086184" y="351726"/>
                </a:lnTo>
                <a:lnTo>
                  <a:pt x="2012963" y="353877"/>
                </a:lnTo>
                <a:lnTo>
                  <a:pt x="1938430" y="355658"/>
                </a:lnTo>
                <a:lnTo>
                  <a:pt x="1862673" y="357060"/>
                </a:lnTo>
                <a:lnTo>
                  <a:pt x="1785775" y="358072"/>
                </a:lnTo>
                <a:lnTo>
                  <a:pt x="1707822" y="358687"/>
                </a:lnTo>
                <a:lnTo>
                  <a:pt x="1628900" y="358894"/>
                </a:lnTo>
                <a:lnTo>
                  <a:pt x="1549979" y="358687"/>
                </a:lnTo>
                <a:lnTo>
                  <a:pt x="1472026" y="358072"/>
                </a:lnTo>
                <a:lnTo>
                  <a:pt x="1395129" y="357060"/>
                </a:lnTo>
                <a:lnTo>
                  <a:pt x="1319371" y="355658"/>
                </a:lnTo>
                <a:lnTo>
                  <a:pt x="1244839" y="353877"/>
                </a:lnTo>
                <a:lnTo>
                  <a:pt x="1171618" y="351726"/>
                </a:lnTo>
                <a:lnTo>
                  <a:pt x="1099793" y="349215"/>
                </a:lnTo>
                <a:lnTo>
                  <a:pt x="1029449" y="346352"/>
                </a:lnTo>
                <a:lnTo>
                  <a:pt x="960671" y="343148"/>
                </a:lnTo>
                <a:lnTo>
                  <a:pt x="893546" y="339611"/>
                </a:lnTo>
                <a:lnTo>
                  <a:pt x="828158" y="335751"/>
                </a:lnTo>
                <a:lnTo>
                  <a:pt x="764593" y="331577"/>
                </a:lnTo>
                <a:lnTo>
                  <a:pt x="702936" y="327100"/>
                </a:lnTo>
                <a:lnTo>
                  <a:pt x="643272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3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6"/>
                </a:lnTo>
                <a:lnTo>
                  <a:pt x="45537" y="221757"/>
                </a:lnTo>
                <a:lnTo>
                  <a:pt x="7456" y="1967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736860" y="4834991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2" y="36566"/>
                </a:lnTo>
                <a:lnTo>
                  <a:pt x="702936" y="31794"/>
                </a:lnTo>
                <a:lnTo>
                  <a:pt x="764593" y="27316"/>
                </a:lnTo>
                <a:lnTo>
                  <a:pt x="828158" y="23143"/>
                </a:lnTo>
                <a:lnTo>
                  <a:pt x="893546" y="19283"/>
                </a:lnTo>
                <a:lnTo>
                  <a:pt x="960671" y="15746"/>
                </a:lnTo>
                <a:lnTo>
                  <a:pt x="1029449" y="12541"/>
                </a:lnTo>
                <a:lnTo>
                  <a:pt x="1099793" y="9679"/>
                </a:lnTo>
                <a:lnTo>
                  <a:pt x="1171618" y="7167"/>
                </a:lnTo>
                <a:lnTo>
                  <a:pt x="1244839" y="5016"/>
                </a:lnTo>
                <a:lnTo>
                  <a:pt x="1319371" y="3235"/>
                </a:lnTo>
                <a:lnTo>
                  <a:pt x="1395129" y="1834"/>
                </a:lnTo>
                <a:lnTo>
                  <a:pt x="1472026" y="821"/>
                </a:lnTo>
                <a:lnTo>
                  <a:pt x="1549979" y="206"/>
                </a:lnTo>
                <a:lnTo>
                  <a:pt x="1628900" y="0"/>
                </a:lnTo>
                <a:lnTo>
                  <a:pt x="1707822" y="206"/>
                </a:lnTo>
                <a:lnTo>
                  <a:pt x="1785775" y="821"/>
                </a:lnTo>
                <a:lnTo>
                  <a:pt x="1862673" y="1834"/>
                </a:lnTo>
                <a:lnTo>
                  <a:pt x="1938430" y="3235"/>
                </a:lnTo>
                <a:lnTo>
                  <a:pt x="2012963" y="5016"/>
                </a:lnTo>
                <a:lnTo>
                  <a:pt x="2086184" y="7167"/>
                </a:lnTo>
                <a:lnTo>
                  <a:pt x="2158010" y="9679"/>
                </a:lnTo>
                <a:lnTo>
                  <a:pt x="2228354" y="12541"/>
                </a:lnTo>
                <a:lnTo>
                  <a:pt x="2297131" y="15746"/>
                </a:lnTo>
                <a:lnTo>
                  <a:pt x="2364256" y="19283"/>
                </a:lnTo>
                <a:lnTo>
                  <a:pt x="2429644" y="23143"/>
                </a:lnTo>
                <a:lnTo>
                  <a:pt x="2493209" y="27316"/>
                </a:lnTo>
                <a:lnTo>
                  <a:pt x="2554867" y="31794"/>
                </a:lnTo>
                <a:lnTo>
                  <a:pt x="2614530" y="36566"/>
                </a:lnTo>
                <a:lnTo>
                  <a:pt x="2672116" y="41624"/>
                </a:lnTo>
                <a:lnTo>
                  <a:pt x="2727537" y="46958"/>
                </a:lnTo>
                <a:lnTo>
                  <a:pt x="2780709" y="52558"/>
                </a:lnTo>
                <a:lnTo>
                  <a:pt x="2831546" y="58416"/>
                </a:lnTo>
                <a:lnTo>
                  <a:pt x="2879963" y="64521"/>
                </a:lnTo>
                <a:lnTo>
                  <a:pt x="2925875" y="70865"/>
                </a:lnTo>
                <a:lnTo>
                  <a:pt x="2969196" y="77438"/>
                </a:lnTo>
                <a:lnTo>
                  <a:pt x="3009841" y="84231"/>
                </a:lnTo>
                <a:lnTo>
                  <a:pt x="3047725" y="91233"/>
                </a:lnTo>
                <a:lnTo>
                  <a:pt x="3114868" y="105831"/>
                </a:lnTo>
                <a:lnTo>
                  <a:pt x="3169942" y="121158"/>
                </a:lnTo>
                <a:lnTo>
                  <a:pt x="3212264" y="137137"/>
                </a:lnTo>
                <a:lnTo>
                  <a:pt x="3250345" y="162165"/>
                </a:lnTo>
                <a:lnTo>
                  <a:pt x="3257801" y="179447"/>
                </a:lnTo>
                <a:lnTo>
                  <a:pt x="3255923" y="188141"/>
                </a:lnTo>
                <a:lnTo>
                  <a:pt x="3212264" y="221757"/>
                </a:lnTo>
                <a:lnTo>
                  <a:pt x="3169942" y="237736"/>
                </a:lnTo>
                <a:lnTo>
                  <a:pt x="3114868" y="253062"/>
                </a:lnTo>
                <a:lnTo>
                  <a:pt x="3047725" y="267660"/>
                </a:lnTo>
                <a:lnTo>
                  <a:pt x="3009841" y="274663"/>
                </a:lnTo>
                <a:lnTo>
                  <a:pt x="2969196" y="281455"/>
                </a:lnTo>
                <a:lnTo>
                  <a:pt x="2925875" y="288028"/>
                </a:lnTo>
                <a:lnTo>
                  <a:pt x="2879963" y="294372"/>
                </a:lnTo>
                <a:lnTo>
                  <a:pt x="2831546" y="300477"/>
                </a:lnTo>
                <a:lnTo>
                  <a:pt x="2780709" y="306335"/>
                </a:lnTo>
                <a:lnTo>
                  <a:pt x="2727537" y="311935"/>
                </a:lnTo>
                <a:lnTo>
                  <a:pt x="2672116" y="317269"/>
                </a:lnTo>
                <a:lnTo>
                  <a:pt x="2614530" y="322327"/>
                </a:lnTo>
                <a:lnTo>
                  <a:pt x="2554867" y="327100"/>
                </a:lnTo>
                <a:lnTo>
                  <a:pt x="2493209" y="331577"/>
                </a:lnTo>
                <a:lnTo>
                  <a:pt x="2429644" y="335751"/>
                </a:lnTo>
                <a:lnTo>
                  <a:pt x="2364256" y="339611"/>
                </a:lnTo>
                <a:lnTo>
                  <a:pt x="2297131" y="343148"/>
                </a:lnTo>
                <a:lnTo>
                  <a:pt x="2228354" y="346352"/>
                </a:lnTo>
                <a:lnTo>
                  <a:pt x="2158010" y="349215"/>
                </a:lnTo>
                <a:lnTo>
                  <a:pt x="2086184" y="351726"/>
                </a:lnTo>
                <a:lnTo>
                  <a:pt x="2012963" y="353877"/>
                </a:lnTo>
                <a:lnTo>
                  <a:pt x="1938430" y="355658"/>
                </a:lnTo>
                <a:lnTo>
                  <a:pt x="1862673" y="357060"/>
                </a:lnTo>
                <a:lnTo>
                  <a:pt x="1785775" y="358072"/>
                </a:lnTo>
                <a:lnTo>
                  <a:pt x="1707822" y="358687"/>
                </a:lnTo>
                <a:lnTo>
                  <a:pt x="1628900" y="358894"/>
                </a:lnTo>
                <a:lnTo>
                  <a:pt x="1549979" y="358687"/>
                </a:lnTo>
                <a:lnTo>
                  <a:pt x="1472026" y="358072"/>
                </a:lnTo>
                <a:lnTo>
                  <a:pt x="1395129" y="357060"/>
                </a:lnTo>
                <a:lnTo>
                  <a:pt x="1319371" y="355658"/>
                </a:lnTo>
                <a:lnTo>
                  <a:pt x="1244839" y="353877"/>
                </a:lnTo>
                <a:lnTo>
                  <a:pt x="1171618" y="351726"/>
                </a:lnTo>
                <a:lnTo>
                  <a:pt x="1099793" y="349215"/>
                </a:lnTo>
                <a:lnTo>
                  <a:pt x="1029449" y="346352"/>
                </a:lnTo>
                <a:lnTo>
                  <a:pt x="960671" y="343148"/>
                </a:lnTo>
                <a:lnTo>
                  <a:pt x="893546" y="339611"/>
                </a:lnTo>
                <a:lnTo>
                  <a:pt x="828158" y="335751"/>
                </a:lnTo>
                <a:lnTo>
                  <a:pt x="764593" y="331577"/>
                </a:lnTo>
                <a:lnTo>
                  <a:pt x="702936" y="327100"/>
                </a:lnTo>
                <a:lnTo>
                  <a:pt x="643272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3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6"/>
                </a:lnTo>
                <a:lnTo>
                  <a:pt x="45537" y="221757"/>
                </a:lnTo>
                <a:lnTo>
                  <a:pt x="7456" y="1967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622424" y="3187611"/>
            <a:ext cx="846455" cy="2961640"/>
          </a:xfrm>
          <a:custGeom>
            <a:avLst/>
            <a:gdLst/>
            <a:ahLst/>
            <a:cxnLst/>
            <a:rect l="l" t="t" r="r" b="b"/>
            <a:pathLst>
              <a:path w="846454" h="2961640">
                <a:moveTo>
                  <a:pt x="423126" y="0"/>
                </a:moveTo>
                <a:lnTo>
                  <a:pt x="463876" y="6778"/>
                </a:lnTo>
                <a:lnTo>
                  <a:pt x="503530" y="26701"/>
                </a:lnTo>
                <a:lnTo>
                  <a:pt x="541910" y="59147"/>
                </a:lnTo>
                <a:lnTo>
                  <a:pt x="578840" y="103496"/>
                </a:lnTo>
                <a:lnTo>
                  <a:pt x="614143" y="159126"/>
                </a:lnTo>
                <a:lnTo>
                  <a:pt x="647640" y="225419"/>
                </a:lnTo>
                <a:lnTo>
                  <a:pt x="663656" y="262369"/>
                </a:lnTo>
                <a:lnTo>
                  <a:pt x="679154" y="301752"/>
                </a:lnTo>
                <a:lnTo>
                  <a:pt x="694113" y="343491"/>
                </a:lnTo>
                <a:lnTo>
                  <a:pt x="708509" y="387506"/>
                </a:lnTo>
                <a:lnTo>
                  <a:pt x="722321" y="433722"/>
                </a:lnTo>
                <a:lnTo>
                  <a:pt x="735527" y="482060"/>
                </a:lnTo>
                <a:lnTo>
                  <a:pt x="748104" y="532443"/>
                </a:lnTo>
                <a:lnTo>
                  <a:pt x="760030" y="584793"/>
                </a:lnTo>
                <a:lnTo>
                  <a:pt x="771283" y="639033"/>
                </a:lnTo>
                <a:lnTo>
                  <a:pt x="781841" y="695085"/>
                </a:lnTo>
                <a:lnTo>
                  <a:pt x="791682" y="752872"/>
                </a:lnTo>
                <a:lnTo>
                  <a:pt x="800783" y="812316"/>
                </a:lnTo>
                <a:lnTo>
                  <a:pt x="809123" y="873339"/>
                </a:lnTo>
                <a:lnTo>
                  <a:pt x="816679" y="935863"/>
                </a:lnTo>
                <a:lnTo>
                  <a:pt x="823429" y="999813"/>
                </a:lnTo>
                <a:lnTo>
                  <a:pt x="829351" y="1065108"/>
                </a:lnTo>
                <a:lnTo>
                  <a:pt x="834423" y="1131673"/>
                </a:lnTo>
                <a:lnTo>
                  <a:pt x="838622" y="1199430"/>
                </a:lnTo>
                <a:lnTo>
                  <a:pt x="841927" y="1268301"/>
                </a:lnTo>
                <a:lnTo>
                  <a:pt x="844315" y="1338207"/>
                </a:lnTo>
                <a:lnTo>
                  <a:pt x="845764" y="1409073"/>
                </a:lnTo>
                <a:lnTo>
                  <a:pt x="846252" y="1480820"/>
                </a:lnTo>
                <a:lnTo>
                  <a:pt x="845764" y="1552568"/>
                </a:lnTo>
                <a:lnTo>
                  <a:pt x="844315" y="1623434"/>
                </a:lnTo>
                <a:lnTo>
                  <a:pt x="841927" y="1693341"/>
                </a:lnTo>
                <a:lnTo>
                  <a:pt x="838622" y="1762212"/>
                </a:lnTo>
                <a:lnTo>
                  <a:pt x="834423" y="1829969"/>
                </a:lnTo>
                <a:lnTo>
                  <a:pt x="829351" y="1896534"/>
                </a:lnTo>
                <a:lnTo>
                  <a:pt x="823429" y="1961830"/>
                </a:lnTo>
                <a:lnTo>
                  <a:pt x="816679" y="2025780"/>
                </a:lnTo>
                <a:lnTo>
                  <a:pt x="809123" y="2088305"/>
                </a:lnTo>
                <a:lnTo>
                  <a:pt x="800783" y="2149328"/>
                </a:lnTo>
                <a:lnTo>
                  <a:pt x="791682" y="2208771"/>
                </a:lnTo>
                <a:lnTo>
                  <a:pt x="781841" y="2266558"/>
                </a:lnTo>
                <a:lnTo>
                  <a:pt x="771283" y="2322610"/>
                </a:lnTo>
                <a:lnTo>
                  <a:pt x="760030" y="2376850"/>
                </a:lnTo>
                <a:lnTo>
                  <a:pt x="748104" y="2429200"/>
                </a:lnTo>
                <a:lnTo>
                  <a:pt x="735527" y="2479583"/>
                </a:lnTo>
                <a:lnTo>
                  <a:pt x="722321" y="2527921"/>
                </a:lnTo>
                <a:lnTo>
                  <a:pt x="708509" y="2574137"/>
                </a:lnTo>
                <a:lnTo>
                  <a:pt x="694113" y="2618152"/>
                </a:lnTo>
                <a:lnTo>
                  <a:pt x="679154" y="2659890"/>
                </a:lnTo>
                <a:lnTo>
                  <a:pt x="663656" y="2699273"/>
                </a:lnTo>
                <a:lnTo>
                  <a:pt x="647640" y="2736223"/>
                </a:lnTo>
                <a:lnTo>
                  <a:pt x="631128" y="2770663"/>
                </a:lnTo>
                <a:lnTo>
                  <a:pt x="596706" y="2831702"/>
                </a:lnTo>
                <a:lnTo>
                  <a:pt x="560568" y="2881769"/>
                </a:lnTo>
                <a:lnTo>
                  <a:pt x="522890" y="2920244"/>
                </a:lnTo>
                <a:lnTo>
                  <a:pt x="483851" y="2946505"/>
                </a:lnTo>
                <a:lnTo>
                  <a:pt x="443627" y="2959934"/>
                </a:lnTo>
                <a:lnTo>
                  <a:pt x="423126" y="2961641"/>
                </a:lnTo>
                <a:lnTo>
                  <a:pt x="402625" y="2959934"/>
                </a:lnTo>
                <a:lnTo>
                  <a:pt x="362401" y="2946505"/>
                </a:lnTo>
                <a:lnTo>
                  <a:pt x="323361" y="2920244"/>
                </a:lnTo>
                <a:lnTo>
                  <a:pt x="285684" y="2881769"/>
                </a:lnTo>
                <a:lnTo>
                  <a:pt x="249545" y="2831702"/>
                </a:lnTo>
                <a:lnTo>
                  <a:pt x="215123" y="2770663"/>
                </a:lnTo>
                <a:lnTo>
                  <a:pt x="198612" y="2736223"/>
                </a:lnTo>
                <a:lnTo>
                  <a:pt x="182595" y="2699273"/>
                </a:lnTo>
                <a:lnTo>
                  <a:pt x="167097" y="2659890"/>
                </a:lnTo>
                <a:lnTo>
                  <a:pt x="152139" y="2618152"/>
                </a:lnTo>
                <a:lnTo>
                  <a:pt x="137742" y="2574137"/>
                </a:lnTo>
                <a:lnTo>
                  <a:pt x="123930" y="2527921"/>
                </a:lnTo>
                <a:lnTo>
                  <a:pt x="110725" y="2479583"/>
                </a:lnTo>
                <a:lnTo>
                  <a:pt x="98148" y="2429200"/>
                </a:lnTo>
                <a:lnTo>
                  <a:pt x="86222" y="2376850"/>
                </a:lnTo>
                <a:lnTo>
                  <a:pt x="74968" y="2322610"/>
                </a:lnTo>
                <a:lnTo>
                  <a:pt x="64410" y="2266558"/>
                </a:lnTo>
                <a:lnTo>
                  <a:pt x="54569" y="2208771"/>
                </a:lnTo>
                <a:lnTo>
                  <a:pt x="45468" y="2149328"/>
                </a:lnTo>
                <a:lnTo>
                  <a:pt x="37128" y="2088305"/>
                </a:lnTo>
                <a:lnTo>
                  <a:pt x="29572" y="2025780"/>
                </a:lnTo>
                <a:lnTo>
                  <a:pt x="22822" y="1961830"/>
                </a:lnTo>
                <a:lnTo>
                  <a:pt x="16900" y="1896534"/>
                </a:lnTo>
                <a:lnTo>
                  <a:pt x="11828" y="1829969"/>
                </a:lnTo>
                <a:lnTo>
                  <a:pt x="7629" y="1762212"/>
                </a:lnTo>
                <a:lnTo>
                  <a:pt x="4324" y="1693341"/>
                </a:lnTo>
                <a:lnTo>
                  <a:pt x="1936" y="1623434"/>
                </a:lnTo>
                <a:lnTo>
                  <a:pt x="487" y="1552568"/>
                </a:lnTo>
                <a:lnTo>
                  <a:pt x="0" y="1480820"/>
                </a:lnTo>
                <a:lnTo>
                  <a:pt x="487" y="1409073"/>
                </a:lnTo>
                <a:lnTo>
                  <a:pt x="1936" y="1338207"/>
                </a:lnTo>
                <a:lnTo>
                  <a:pt x="4324" y="1268301"/>
                </a:lnTo>
                <a:lnTo>
                  <a:pt x="7629" y="1199430"/>
                </a:lnTo>
                <a:lnTo>
                  <a:pt x="11828" y="1131673"/>
                </a:lnTo>
                <a:lnTo>
                  <a:pt x="16900" y="1065108"/>
                </a:lnTo>
                <a:lnTo>
                  <a:pt x="22822" y="999813"/>
                </a:lnTo>
                <a:lnTo>
                  <a:pt x="29572" y="935863"/>
                </a:lnTo>
                <a:lnTo>
                  <a:pt x="37128" y="873339"/>
                </a:lnTo>
                <a:lnTo>
                  <a:pt x="45468" y="812316"/>
                </a:lnTo>
                <a:lnTo>
                  <a:pt x="54569" y="752872"/>
                </a:lnTo>
                <a:lnTo>
                  <a:pt x="64410" y="695085"/>
                </a:lnTo>
                <a:lnTo>
                  <a:pt x="74968" y="639033"/>
                </a:lnTo>
                <a:lnTo>
                  <a:pt x="86222" y="584793"/>
                </a:lnTo>
                <a:lnTo>
                  <a:pt x="98148" y="532443"/>
                </a:lnTo>
                <a:lnTo>
                  <a:pt x="110725" y="482060"/>
                </a:lnTo>
                <a:lnTo>
                  <a:pt x="123930" y="433722"/>
                </a:lnTo>
                <a:lnTo>
                  <a:pt x="137742" y="387506"/>
                </a:lnTo>
                <a:lnTo>
                  <a:pt x="152139" y="343491"/>
                </a:lnTo>
                <a:lnTo>
                  <a:pt x="167097" y="301752"/>
                </a:lnTo>
                <a:lnTo>
                  <a:pt x="182595" y="262369"/>
                </a:lnTo>
                <a:lnTo>
                  <a:pt x="198612" y="225419"/>
                </a:lnTo>
                <a:lnTo>
                  <a:pt x="215123" y="190979"/>
                </a:lnTo>
                <a:lnTo>
                  <a:pt x="249545" y="129939"/>
                </a:lnTo>
                <a:lnTo>
                  <a:pt x="285684" y="79872"/>
                </a:lnTo>
                <a:lnTo>
                  <a:pt x="323361" y="41397"/>
                </a:lnTo>
                <a:lnTo>
                  <a:pt x="362401" y="15135"/>
                </a:lnTo>
                <a:lnTo>
                  <a:pt x="402625" y="1707"/>
                </a:lnTo>
                <a:lnTo>
                  <a:pt x="423126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51912" y="5469022"/>
            <a:ext cx="2327275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0"/>
              </a:lnSpc>
            </a:pPr>
            <a:r>
              <a:rPr sz="1400" spc="-120" dirty="0">
                <a:latin typeface="Trebuchet MS"/>
                <a:cs typeface="Trebuchet MS"/>
              </a:rPr>
              <a:t>i.e. </a:t>
            </a:r>
            <a:r>
              <a:rPr sz="1400" spc="-50" dirty="0">
                <a:latin typeface="Trebuchet MS"/>
                <a:cs typeface="Trebuchet MS"/>
              </a:rPr>
              <a:t>high </a:t>
            </a:r>
            <a:r>
              <a:rPr sz="1400" spc="-55" dirty="0">
                <a:latin typeface="Trebuchet MS"/>
                <a:cs typeface="Trebuchet MS"/>
              </a:rPr>
              <a:t>volume of </a:t>
            </a:r>
            <a:r>
              <a:rPr sz="1400" spc="-65" dirty="0">
                <a:latin typeface="Trebuchet MS"/>
                <a:cs typeface="Trebuchet MS"/>
              </a:rPr>
              <a:t>venues,</a:t>
            </a:r>
            <a:r>
              <a:rPr sz="1400" spc="-305" dirty="0">
                <a:latin typeface="Trebuchet MS"/>
                <a:cs typeface="Trebuchet MS"/>
              </a:rPr>
              <a:t> </a:t>
            </a:r>
            <a:r>
              <a:rPr sz="1400" spc="-50" dirty="0">
                <a:latin typeface="Trebuchet MS"/>
                <a:cs typeface="Trebuchet MS"/>
              </a:rPr>
              <a:t>high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6982" y="5684922"/>
            <a:ext cx="2477135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5"/>
              </a:lnSpc>
            </a:pPr>
            <a:r>
              <a:rPr sz="1400" spc="-55" dirty="0">
                <a:latin typeface="Trebuchet MS"/>
                <a:cs typeface="Trebuchet MS"/>
              </a:rPr>
              <a:t>volume</a:t>
            </a:r>
            <a:r>
              <a:rPr sz="1400" spc="-120" dirty="0">
                <a:latin typeface="Trebuchet MS"/>
                <a:cs typeface="Trebuchet MS"/>
              </a:rPr>
              <a:t> </a:t>
            </a:r>
            <a:r>
              <a:rPr sz="1400" spc="-55" dirty="0">
                <a:latin typeface="Trebuchet MS"/>
                <a:cs typeface="Trebuchet MS"/>
              </a:rPr>
              <a:t>of</a:t>
            </a:r>
            <a:r>
              <a:rPr sz="1400" spc="-120" dirty="0">
                <a:latin typeface="Trebuchet MS"/>
                <a:cs typeface="Trebuchet MS"/>
              </a:rPr>
              <a:t> </a:t>
            </a:r>
            <a:r>
              <a:rPr sz="1400" spc="-55" dirty="0">
                <a:latin typeface="Trebuchet MS"/>
                <a:cs typeface="Trebuchet MS"/>
              </a:rPr>
              <a:t>hotels</a:t>
            </a:r>
            <a:r>
              <a:rPr sz="1400" spc="-120" dirty="0">
                <a:latin typeface="Trebuchet MS"/>
                <a:cs typeface="Trebuchet MS"/>
              </a:rPr>
              <a:t> </a:t>
            </a:r>
            <a:r>
              <a:rPr sz="1400" spc="-35" dirty="0">
                <a:latin typeface="Trebuchet MS"/>
                <a:cs typeface="Trebuchet MS"/>
              </a:rPr>
              <a:t>&amp;</a:t>
            </a:r>
            <a:r>
              <a:rPr sz="1400" spc="-120" dirty="0">
                <a:latin typeface="Trebuchet MS"/>
                <a:cs typeface="Trebuchet MS"/>
              </a:rPr>
              <a:t> </a:t>
            </a:r>
            <a:r>
              <a:rPr sz="1400" spc="-55" dirty="0">
                <a:latin typeface="Trebuchet MS"/>
                <a:cs typeface="Trebuchet MS"/>
              </a:rPr>
              <a:t>low</a:t>
            </a:r>
            <a:r>
              <a:rPr sz="1400" spc="-125" dirty="0">
                <a:latin typeface="Trebuchet MS"/>
                <a:cs typeface="Trebuchet MS"/>
              </a:rPr>
              <a:t> </a:t>
            </a:r>
            <a:r>
              <a:rPr sz="1400" spc="-55" dirty="0">
                <a:latin typeface="Trebuchet MS"/>
                <a:cs typeface="Trebuchet MS"/>
              </a:rPr>
              <a:t>volume</a:t>
            </a:r>
            <a:r>
              <a:rPr sz="1400" spc="-114" dirty="0">
                <a:latin typeface="Trebuchet MS"/>
                <a:cs typeface="Trebuchet MS"/>
              </a:rPr>
              <a:t> </a:t>
            </a:r>
            <a:r>
              <a:rPr sz="1400" spc="-55" dirty="0">
                <a:latin typeface="Trebuchet MS"/>
                <a:cs typeface="Trebuchet MS"/>
              </a:rPr>
              <a:t>of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85595" y="5900822"/>
            <a:ext cx="820419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5"/>
              </a:lnSpc>
            </a:pPr>
            <a:r>
              <a:rPr sz="1400" spc="-75" dirty="0">
                <a:latin typeface="Trebuchet MS"/>
                <a:cs typeface="Trebuchet MS"/>
              </a:rPr>
              <a:t>re</a:t>
            </a:r>
            <a:r>
              <a:rPr sz="1400" spc="-35" dirty="0">
                <a:latin typeface="Trebuchet MS"/>
                <a:cs typeface="Trebuchet MS"/>
              </a:rPr>
              <a:t>s</a:t>
            </a:r>
            <a:r>
              <a:rPr sz="1400" spc="-105" dirty="0">
                <a:latin typeface="Trebuchet MS"/>
                <a:cs typeface="Trebuchet MS"/>
              </a:rPr>
              <a:t>t</a:t>
            </a:r>
            <a:r>
              <a:rPr sz="1400" spc="-65" dirty="0">
                <a:latin typeface="Trebuchet MS"/>
                <a:cs typeface="Trebuchet MS"/>
              </a:rPr>
              <a:t>a</a:t>
            </a:r>
            <a:r>
              <a:rPr sz="1400" spc="-30" dirty="0">
                <a:latin typeface="Trebuchet MS"/>
                <a:cs typeface="Trebuchet MS"/>
              </a:rPr>
              <a:t>u</a:t>
            </a:r>
            <a:r>
              <a:rPr sz="1400" spc="-90" dirty="0">
                <a:latin typeface="Trebuchet MS"/>
                <a:cs typeface="Trebuchet MS"/>
              </a:rPr>
              <a:t>r</a:t>
            </a:r>
            <a:r>
              <a:rPr sz="1400" spc="-65" dirty="0">
                <a:latin typeface="Trebuchet MS"/>
                <a:cs typeface="Trebuchet MS"/>
              </a:rPr>
              <a:t>a</a:t>
            </a:r>
            <a:r>
              <a:rPr sz="1400" spc="-45" dirty="0">
                <a:latin typeface="Trebuchet MS"/>
                <a:cs typeface="Trebuchet MS"/>
              </a:rPr>
              <a:t>n</a:t>
            </a:r>
            <a:r>
              <a:rPr sz="1400" spc="-85" dirty="0">
                <a:latin typeface="Trebuchet MS"/>
                <a:cs typeface="Trebuchet MS"/>
              </a:rPr>
              <a:t>t</a:t>
            </a:r>
            <a:r>
              <a:rPr sz="1400" spc="-20" dirty="0">
                <a:latin typeface="Trebuchet MS"/>
                <a:cs typeface="Trebuchet MS"/>
              </a:rPr>
              <a:t>s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177286" y="3157194"/>
            <a:ext cx="846455" cy="2961640"/>
          </a:xfrm>
          <a:custGeom>
            <a:avLst/>
            <a:gdLst/>
            <a:ahLst/>
            <a:cxnLst/>
            <a:rect l="l" t="t" r="r" b="b"/>
            <a:pathLst>
              <a:path w="846454" h="2961640">
                <a:moveTo>
                  <a:pt x="423126" y="0"/>
                </a:moveTo>
                <a:lnTo>
                  <a:pt x="463876" y="6778"/>
                </a:lnTo>
                <a:lnTo>
                  <a:pt x="503530" y="26701"/>
                </a:lnTo>
                <a:lnTo>
                  <a:pt x="541910" y="59147"/>
                </a:lnTo>
                <a:lnTo>
                  <a:pt x="578840" y="103496"/>
                </a:lnTo>
                <a:lnTo>
                  <a:pt x="614143" y="159126"/>
                </a:lnTo>
                <a:lnTo>
                  <a:pt x="647640" y="225419"/>
                </a:lnTo>
                <a:lnTo>
                  <a:pt x="663656" y="262369"/>
                </a:lnTo>
                <a:lnTo>
                  <a:pt x="679154" y="301752"/>
                </a:lnTo>
                <a:lnTo>
                  <a:pt x="694113" y="343491"/>
                </a:lnTo>
                <a:lnTo>
                  <a:pt x="708509" y="387506"/>
                </a:lnTo>
                <a:lnTo>
                  <a:pt x="722321" y="433722"/>
                </a:lnTo>
                <a:lnTo>
                  <a:pt x="735527" y="482060"/>
                </a:lnTo>
                <a:lnTo>
                  <a:pt x="748104" y="532443"/>
                </a:lnTo>
                <a:lnTo>
                  <a:pt x="760030" y="584793"/>
                </a:lnTo>
                <a:lnTo>
                  <a:pt x="771283" y="639033"/>
                </a:lnTo>
                <a:lnTo>
                  <a:pt x="781841" y="695085"/>
                </a:lnTo>
                <a:lnTo>
                  <a:pt x="791682" y="752872"/>
                </a:lnTo>
                <a:lnTo>
                  <a:pt x="800783" y="812316"/>
                </a:lnTo>
                <a:lnTo>
                  <a:pt x="809123" y="873339"/>
                </a:lnTo>
                <a:lnTo>
                  <a:pt x="816679" y="935863"/>
                </a:lnTo>
                <a:lnTo>
                  <a:pt x="823429" y="999813"/>
                </a:lnTo>
                <a:lnTo>
                  <a:pt x="829351" y="1065108"/>
                </a:lnTo>
                <a:lnTo>
                  <a:pt x="834423" y="1131673"/>
                </a:lnTo>
                <a:lnTo>
                  <a:pt x="838622" y="1199430"/>
                </a:lnTo>
                <a:lnTo>
                  <a:pt x="841927" y="1268301"/>
                </a:lnTo>
                <a:lnTo>
                  <a:pt x="844315" y="1338207"/>
                </a:lnTo>
                <a:lnTo>
                  <a:pt x="845764" y="1409073"/>
                </a:lnTo>
                <a:lnTo>
                  <a:pt x="846252" y="1480820"/>
                </a:lnTo>
                <a:lnTo>
                  <a:pt x="845764" y="1552568"/>
                </a:lnTo>
                <a:lnTo>
                  <a:pt x="844315" y="1623434"/>
                </a:lnTo>
                <a:lnTo>
                  <a:pt x="841927" y="1693341"/>
                </a:lnTo>
                <a:lnTo>
                  <a:pt x="838622" y="1762212"/>
                </a:lnTo>
                <a:lnTo>
                  <a:pt x="834423" y="1829969"/>
                </a:lnTo>
                <a:lnTo>
                  <a:pt x="829351" y="1896534"/>
                </a:lnTo>
                <a:lnTo>
                  <a:pt x="823429" y="1961830"/>
                </a:lnTo>
                <a:lnTo>
                  <a:pt x="816679" y="2025780"/>
                </a:lnTo>
                <a:lnTo>
                  <a:pt x="809123" y="2088305"/>
                </a:lnTo>
                <a:lnTo>
                  <a:pt x="800783" y="2149328"/>
                </a:lnTo>
                <a:lnTo>
                  <a:pt x="791682" y="2208771"/>
                </a:lnTo>
                <a:lnTo>
                  <a:pt x="781841" y="2266558"/>
                </a:lnTo>
                <a:lnTo>
                  <a:pt x="771283" y="2322610"/>
                </a:lnTo>
                <a:lnTo>
                  <a:pt x="760030" y="2376850"/>
                </a:lnTo>
                <a:lnTo>
                  <a:pt x="748104" y="2429200"/>
                </a:lnTo>
                <a:lnTo>
                  <a:pt x="735527" y="2479583"/>
                </a:lnTo>
                <a:lnTo>
                  <a:pt x="722321" y="2527921"/>
                </a:lnTo>
                <a:lnTo>
                  <a:pt x="708509" y="2574137"/>
                </a:lnTo>
                <a:lnTo>
                  <a:pt x="694113" y="2618152"/>
                </a:lnTo>
                <a:lnTo>
                  <a:pt x="679154" y="2659890"/>
                </a:lnTo>
                <a:lnTo>
                  <a:pt x="663656" y="2699273"/>
                </a:lnTo>
                <a:lnTo>
                  <a:pt x="647640" y="2736223"/>
                </a:lnTo>
                <a:lnTo>
                  <a:pt x="631128" y="2770663"/>
                </a:lnTo>
                <a:lnTo>
                  <a:pt x="596706" y="2831702"/>
                </a:lnTo>
                <a:lnTo>
                  <a:pt x="560568" y="2881769"/>
                </a:lnTo>
                <a:lnTo>
                  <a:pt x="522890" y="2920244"/>
                </a:lnTo>
                <a:lnTo>
                  <a:pt x="483851" y="2946505"/>
                </a:lnTo>
                <a:lnTo>
                  <a:pt x="443627" y="2959934"/>
                </a:lnTo>
                <a:lnTo>
                  <a:pt x="423126" y="2961641"/>
                </a:lnTo>
                <a:lnTo>
                  <a:pt x="402625" y="2959934"/>
                </a:lnTo>
                <a:lnTo>
                  <a:pt x="362401" y="2946505"/>
                </a:lnTo>
                <a:lnTo>
                  <a:pt x="323361" y="2920244"/>
                </a:lnTo>
                <a:lnTo>
                  <a:pt x="285684" y="2881769"/>
                </a:lnTo>
                <a:lnTo>
                  <a:pt x="249545" y="2831702"/>
                </a:lnTo>
                <a:lnTo>
                  <a:pt x="215123" y="2770663"/>
                </a:lnTo>
                <a:lnTo>
                  <a:pt x="198612" y="2736223"/>
                </a:lnTo>
                <a:lnTo>
                  <a:pt x="182595" y="2699273"/>
                </a:lnTo>
                <a:lnTo>
                  <a:pt x="167097" y="2659890"/>
                </a:lnTo>
                <a:lnTo>
                  <a:pt x="152139" y="2618152"/>
                </a:lnTo>
                <a:lnTo>
                  <a:pt x="137742" y="2574137"/>
                </a:lnTo>
                <a:lnTo>
                  <a:pt x="123930" y="2527921"/>
                </a:lnTo>
                <a:lnTo>
                  <a:pt x="110725" y="2479583"/>
                </a:lnTo>
                <a:lnTo>
                  <a:pt x="98148" y="2429200"/>
                </a:lnTo>
                <a:lnTo>
                  <a:pt x="86222" y="2376850"/>
                </a:lnTo>
                <a:lnTo>
                  <a:pt x="74968" y="2322610"/>
                </a:lnTo>
                <a:lnTo>
                  <a:pt x="64410" y="2266558"/>
                </a:lnTo>
                <a:lnTo>
                  <a:pt x="54569" y="2208771"/>
                </a:lnTo>
                <a:lnTo>
                  <a:pt x="45468" y="2149328"/>
                </a:lnTo>
                <a:lnTo>
                  <a:pt x="37128" y="2088305"/>
                </a:lnTo>
                <a:lnTo>
                  <a:pt x="29572" y="2025780"/>
                </a:lnTo>
                <a:lnTo>
                  <a:pt x="22822" y="1961830"/>
                </a:lnTo>
                <a:lnTo>
                  <a:pt x="16900" y="1896534"/>
                </a:lnTo>
                <a:lnTo>
                  <a:pt x="11828" y="1829969"/>
                </a:lnTo>
                <a:lnTo>
                  <a:pt x="7629" y="1762212"/>
                </a:lnTo>
                <a:lnTo>
                  <a:pt x="4324" y="1693341"/>
                </a:lnTo>
                <a:lnTo>
                  <a:pt x="1936" y="1623434"/>
                </a:lnTo>
                <a:lnTo>
                  <a:pt x="487" y="1552568"/>
                </a:lnTo>
                <a:lnTo>
                  <a:pt x="0" y="1480820"/>
                </a:lnTo>
                <a:lnTo>
                  <a:pt x="487" y="1409073"/>
                </a:lnTo>
                <a:lnTo>
                  <a:pt x="1936" y="1338207"/>
                </a:lnTo>
                <a:lnTo>
                  <a:pt x="4324" y="1268301"/>
                </a:lnTo>
                <a:lnTo>
                  <a:pt x="7629" y="1199430"/>
                </a:lnTo>
                <a:lnTo>
                  <a:pt x="11828" y="1131673"/>
                </a:lnTo>
                <a:lnTo>
                  <a:pt x="16900" y="1065108"/>
                </a:lnTo>
                <a:lnTo>
                  <a:pt x="22822" y="999813"/>
                </a:lnTo>
                <a:lnTo>
                  <a:pt x="29572" y="935863"/>
                </a:lnTo>
                <a:lnTo>
                  <a:pt x="37128" y="873339"/>
                </a:lnTo>
                <a:lnTo>
                  <a:pt x="45468" y="812316"/>
                </a:lnTo>
                <a:lnTo>
                  <a:pt x="54569" y="752872"/>
                </a:lnTo>
                <a:lnTo>
                  <a:pt x="64410" y="695085"/>
                </a:lnTo>
                <a:lnTo>
                  <a:pt x="74968" y="639033"/>
                </a:lnTo>
                <a:lnTo>
                  <a:pt x="86222" y="584793"/>
                </a:lnTo>
                <a:lnTo>
                  <a:pt x="98148" y="532443"/>
                </a:lnTo>
                <a:lnTo>
                  <a:pt x="110725" y="482060"/>
                </a:lnTo>
                <a:lnTo>
                  <a:pt x="123930" y="433722"/>
                </a:lnTo>
                <a:lnTo>
                  <a:pt x="137742" y="387506"/>
                </a:lnTo>
                <a:lnTo>
                  <a:pt x="152139" y="343491"/>
                </a:lnTo>
                <a:lnTo>
                  <a:pt x="167097" y="301752"/>
                </a:lnTo>
                <a:lnTo>
                  <a:pt x="182595" y="262369"/>
                </a:lnTo>
                <a:lnTo>
                  <a:pt x="198612" y="225419"/>
                </a:lnTo>
                <a:lnTo>
                  <a:pt x="215123" y="190979"/>
                </a:lnTo>
                <a:lnTo>
                  <a:pt x="249545" y="129939"/>
                </a:lnTo>
                <a:lnTo>
                  <a:pt x="285684" y="79872"/>
                </a:lnTo>
                <a:lnTo>
                  <a:pt x="323361" y="41397"/>
                </a:lnTo>
                <a:lnTo>
                  <a:pt x="362401" y="15135"/>
                </a:lnTo>
                <a:lnTo>
                  <a:pt x="402625" y="1707"/>
                </a:lnTo>
                <a:lnTo>
                  <a:pt x="423126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736847" y="4147807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2" y="36566"/>
                </a:lnTo>
                <a:lnTo>
                  <a:pt x="702936" y="31794"/>
                </a:lnTo>
                <a:lnTo>
                  <a:pt x="764593" y="27316"/>
                </a:lnTo>
                <a:lnTo>
                  <a:pt x="828158" y="23143"/>
                </a:lnTo>
                <a:lnTo>
                  <a:pt x="893546" y="19283"/>
                </a:lnTo>
                <a:lnTo>
                  <a:pt x="960671" y="15746"/>
                </a:lnTo>
                <a:lnTo>
                  <a:pt x="1029449" y="12541"/>
                </a:lnTo>
                <a:lnTo>
                  <a:pt x="1099793" y="9679"/>
                </a:lnTo>
                <a:lnTo>
                  <a:pt x="1171618" y="7167"/>
                </a:lnTo>
                <a:lnTo>
                  <a:pt x="1244839" y="5016"/>
                </a:lnTo>
                <a:lnTo>
                  <a:pt x="1319371" y="3235"/>
                </a:lnTo>
                <a:lnTo>
                  <a:pt x="1395129" y="1834"/>
                </a:lnTo>
                <a:lnTo>
                  <a:pt x="1472026" y="821"/>
                </a:lnTo>
                <a:lnTo>
                  <a:pt x="1549979" y="206"/>
                </a:lnTo>
                <a:lnTo>
                  <a:pt x="1628900" y="0"/>
                </a:lnTo>
                <a:lnTo>
                  <a:pt x="1707822" y="206"/>
                </a:lnTo>
                <a:lnTo>
                  <a:pt x="1785775" y="821"/>
                </a:lnTo>
                <a:lnTo>
                  <a:pt x="1862673" y="1834"/>
                </a:lnTo>
                <a:lnTo>
                  <a:pt x="1938430" y="3235"/>
                </a:lnTo>
                <a:lnTo>
                  <a:pt x="2012963" y="5016"/>
                </a:lnTo>
                <a:lnTo>
                  <a:pt x="2086184" y="7167"/>
                </a:lnTo>
                <a:lnTo>
                  <a:pt x="2158010" y="9679"/>
                </a:lnTo>
                <a:lnTo>
                  <a:pt x="2228354" y="12541"/>
                </a:lnTo>
                <a:lnTo>
                  <a:pt x="2297131" y="15746"/>
                </a:lnTo>
                <a:lnTo>
                  <a:pt x="2364256" y="19283"/>
                </a:lnTo>
                <a:lnTo>
                  <a:pt x="2429644" y="23143"/>
                </a:lnTo>
                <a:lnTo>
                  <a:pt x="2493209" y="27316"/>
                </a:lnTo>
                <a:lnTo>
                  <a:pt x="2554867" y="31794"/>
                </a:lnTo>
                <a:lnTo>
                  <a:pt x="2614530" y="36566"/>
                </a:lnTo>
                <a:lnTo>
                  <a:pt x="2672116" y="41624"/>
                </a:lnTo>
                <a:lnTo>
                  <a:pt x="2727537" y="46958"/>
                </a:lnTo>
                <a:lnTo>
                  <a:pt x="2780709" y="52558"/>
                </a:lnTo>
                <a:lnTo>
                  <a:pt x="2831546" y="58416"/>
                </a:lnTo>
                <a:lnTo>
                  <a:pt x="2879963" y="64521"/>
                </a:lnTo>
                <a:lnTo>
                  <a:pt x="2925875" y="70865"/>
                </a:lnTo>
                <a:lnTo>
                  <a:pt x="2969196" y="77438"/>
                </a:lnTo>
                <a:lnTo>
                  <a:pt x="3009841" y="84231"/>
                </a:lnTo>
                <a:lnTo>
                  <a:pt x="3047725" y="91233"/>
                </a:lnTo>
                <a:lnTo>
                  <a:pt x="3114868" y="105831"/>
                </a:lnTo>
                <a:lnTo>
                  <a:pt x="3169942" y="121158"/>
                </a:lnTo>
                <a:lnTo>
                  <a:pt x="3212264" y="137137"/>
                </a:lnTo>
                <a:lnTo>
                  <a:pt x="3250345" y="162165"/>
                </a:lnTo>
                <a:lnTo>
                  <a:pt x="3257801" y="179447"/>
                </a:lnTo>
                <a:lnTo>
                  <a:pt x="3255923" y="188141"/>
                </a:lnTo>
                <a:lnTo>
                  <a:pt x="3212264" y="221757"/>
                </a:lnTo>
                <a:lnTo>
                  <a:pt x="3169942" y="237736"/>
                </a:lnTo>
                <a:lnTo>
                  <a:pt x="3114868" y="253062"/>
                </a:lnTo>
                <a:lnTo>
                  <a:pt x="3047725" y="267660"/>
                </a:lnTo>
                <a:lnTo>
                  <a:pt x="3009841" y="274663"/>
                </a:lnTo>
                <a:lnTo>
                  <a:pt x="2969196" y="281455"/>
                </a:lnTo>
                <a:lnTo>
                  <a:pt x="2925875" y="288028"/>
                </a:lnTo>
                <a:lnTo>
                  <a:pt x="2879963" y="294372"/>
                </a:lnTo>
                <a:lnTo>
                  <a:pt x="2831546" y="300477"/>
                </a:lnTo>
                <a:lnTo>
                  <a:pt x="2780709" y="306335"/>
                </a:lnTo>
                <a:lnTo>
                  <a:pt x="2727537" y="311935"/>
                </a:lnTo>
                <a:lnTo>
                  <a:pt x="2672116" y="317269"/>
                </a:lnTo>
                <a:lnTo>
                  <a:pt x="2614530" y="322327"/>
                </a:lnTo>
                <a:lnTo>
                  <a:pt x="2554867" y="327100"/>
                </a:lnTo>
                <a:lnTo>
                  <a:pt x="2493209" y="331577"/>
                </a:lnTo>
                <a:lnTo>
                  <a:pt x="2429644" y="335751"/>
                </a:lnTo>
                <a:lnTo>
                  <a:pt x="2364256" y="339611"/>
                </a:lnTo>
                <a:lnTo>
                  <a:pt x="2297131" y="343148"/>
                </a:lnTo>
                <a:lnTo>
                  <a:pt x="2228354" y="346352"/>
                </a:lnTo>
                <a:lnTo>
                  <a:pt x="2158010" y="349215"/>
                </a:lnTo>
                <a:lnTo>
                  <a:pt x="2086184" y="351726"/>
                </a:lnTo>
                <a:lnTo>
                  <a:pt x="2012963" y="353877"/>
                </a:lnTo>
                <a:lnTo>
                  <a:pt x="1938430" y="355658"/>
                </a:lnTo>
                <a:lnTo>
                  <a:pt x="1862673" y="357060"/>
                </a:lnTo>
                <a:lnTo>
                  <a:pt x="1785775" y="358072"/>
                </a:lnTo>
                <a:lnTo>
                  <a:pt x="1707822" y="358687"/>
                </a:lnTo>
                <a:lnTo>
                  <a:pt x="1628900" y="358894"/>
                </a:lnTo>
                <a:lnTo>
                  <a:pt x="1549979" y="358687"/>
                </a:lnTo>
                <a:lnTo>
                  <a:pt x="1472026" y="358072"/>
                </a:lnTo>
                <a:lnTo>
                  <a:pt x="1395129" y="357060"/>
                </a:lnTo>
                <a:lnTo>
                  <a:pt x="1319371" y="355658"/>
                </a:lnTo>
                <a:lnTo>
                  <a:pt x="1244839" y="353877"/>
                </a:lnTo>
                <a:lnTo>
                  <a:pt x="1171618" y="351726"/>
                </a:lnTo>
                <a:lnTo>
                  <a:pt x="1099793" y="349215"/>
                </a:lnTo>
                <a:lnTo>
                  <a:pt x="1029449" y="346352"/>
                </a:lnTo>
                <a:lnTo>
                  <a:pt x="960671" y="343148"/>
                </a:lnTo>
                <a:lnTo>
                  <a:pt x="893546" y="339611"/>
                </a:lnTo>
                <a:lnTo>
                  <a:pt x="828158" y="335751"/>
                </a:lnTo>
                <a:lnTo>
                  <a:pt x="764593" y="331577"/>
                </a:lnTo>
                <a:lnTo>
                  <a:pt x="702936" y="327100"/>
                </a:lnTo>
                <a:lnTo>
                  <a:pt x="643272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3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6"/>
                </a:lnTo>
                <a:lnTo>
                  <a:pt x="45537" y="221757"/>
                </a:lnTo>
                <a:lnTo>
                  <a:pt x="7456" y="1967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0860582" y="3041396"/>
            <a:ext cx="911225" cy="5772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0800"/>
              </a:lnSpc>
              <a:spcBef>
                <a:spcPts val="85"/>
              </a:spcBef>
            </a:pPr>
            <a:r>
              <a:rPr sz="1200" b="1" spc="-30" dirty="0">
                <a:latin typeface="Trebuchet MS"/>
                <a:cs typeface="Trebuchet MS"/>
              </a:rPr>
              <a:t>Marina </a:t>
            </a:r>
            <a:r>
              <a:rPr sz="1200" b="1" spc="-110" dirty="0">
                <a:latin typeface="Trebuchet MS"/>
                <a:cs typeface="Trebuchet MS"/>
              </a:rPr>
              <a:t>=</a:t>
            </a:r>
            <a:r>
              <a:rPr sz="1200" b="1" spc="-215" dirty="0">
                <a:latin typeface="Trebuchet MS"/>
                <a:cs typeface="Trebuchet MS"/>
              </a:rPr>
              <a:t> </a:t>
            </a:r>
            <a:r>
              <a:rPr sz="1200" b="1" spc="-75" dirty="0">
                <a:latin typeface="Trebuchet MS"/>
                <a:cs typeface="Trebuchet MS"/>
              </a:rPr>
              <a:t>over  competitive  </a:t>
            </a:r>
            <a:r>
              <a:rPr sz="1200" b="1" spc="-85" dirty="0">
                <a:latin typeface="Trebuchet MS"/>
                <a:cs typeface="Trebuchet MS"/>
              </a:rPr>
              <a:t>market</a:t>
            </a:r>
            <a:endParaRPr sz="1200">
              <a:latin typeface="Trebuchet MS"/>
              <a:cs typeface="Trebuchet MS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554906" y="3303727"/>
            <a:ext cx="196481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0" dirty="0"/>
              <a:t>Secondary</a:t>
            </a:r>
            <a:r>
              <a:rPr spc="-390" dirty="0"/>
              <a:t> </a:t>
            </a:r>
            <a:r>
              <a:rPr spc="-225" dirty="0"/>
              <a:t>Analysis:</a:t>
            </a:r>
          </a:p>
        </p:txBody>
      </p:sp>
      <p:sp>
        <p:nvSpPr>
          <p:cNvPr id="23" name="object 23"/>
          <p:cNvSpPr txBox="1"/>
          <p:nvPr/>
        </p:nvSpPr>
        <p:spPr>
          <a:xfrm>
            <a:off x="453066" y="994155"/>
            <a:ext cx="93554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50" dirty="0">
                <a:latin typeface="Trebuchet MS"/>
                <a:cs typeface="Trebuchet MS"/>
              </a:rPr>
              <a:t>Elimination</a:t>
            </a:r>
            <a:r>
              <a:rPr sz="2800" spc="-215" dirty="0">
                <a:latin typeface="Trebuchet MS"/>
                <a:cs typeface="Trebuchet MS"/>
              </a:rPr>
              <a:t> </a:t>
            </a:r>
            <a:r>
              <a:rPr sz="2800" spc="-125" dirty="0">
                <a:latin typeface="Trebuchet MS"/>
                <a:cs typeface="Trebuchet MS"/>
              </a:rPr>
              <a:t>of</a:t>
            </a:r>
            <a:r>
              <a:rPr sz="2800" spc="-200" dirty="0">
                <a:latin typeface="Trebuchet MS"/>
                <a:cs typeface="Trebuchet MS"/>
              </a:rPr>
              <a:t> </a:t>
            </a:r>
            <a:r>
              <a:rPr sz="2800" spc="-95" dirty="0">
                <a:latin typeface="Trebuchet MS"/>
                <a:cs typeface="Trebuchet MS"/>
              </a:rPr>
              <a:t>neighborhoods</a:t>
            </a:r>
            <a:r>
              <a:rPr sz="2800" spc="-200" dirty="0">
                <a:latin typeface="Trebuchet MS"/>
                <a:cs typeface="Trebuchet MS"/>
              </a:rPr>
              <a:t> </a:t>
            </a:r>
            <a:r>
              <a:rPr sz="2800" spc="-145" dirty="0">
                <a:latin typeface="Trebuchet MS"/>
                <a:cs typeface="Trebuchet MS"/>
              </a:rPr>
              <a:t>with</a:t>
            </a:r>
            <a:r>
              <a:rPr sz="2800" spc="-210" dirty="0">
                <a:latin typeface="Trebuchet MS"/>
                <a:cs typeface="Trebuchet MS"/>
              </a:rPr>
              <a:t> </a:t>
            </a:r>
            <a:r>
              <a:rPr sz="2800" spc="-135" dirty="0">
                <a:latin typeface="Trebuchet MS"/>
                <a:cs typeface="Trebuchet MS"/>
              </a:rPr>
              <a:t>low</a:t>
            </a:r>
            <a:r>
              <a:rPr sz="2800" spc="-204" dirty="0">
                <a:latin typeface="Trebuchet MS"/>
                <a:cs typeface="Trebuchet MS"/>
              </a:rPr>
              <a:t> </a:t>
            </a:r>
            <a:r>
              <a:rPr sz="2800" spc="-195" dirty="0">
                <a:latin typeface="Trebuchet MS"/>
                <a:cs typeface="Trebuchet MS"/>
              </a:rPr>
              <a:t>traffic</a:t>
            </a:r>
            <a:r>
              <a:rPr sz="2800" spc="-204" dirty="0">
                <a:latin typeface="Trebuchet MS"/>
                <a:cs typeface="Trebuchet MS"/>
              </a:rPr>
              <a:t> </a:t>
            </a:r>
            <a:r>
              <a:rPr sz="2800" spc="-85" dirty="0">
                <a:latin typeface="Trebuchet MS"/>
                <a:cs typeface="Trebuchet MS"/>
              </a:rPr>
              <a:t>or</a:t>
            </a:r>
            <a:r>
              <a:rPr sz="2800" spc="-204" dirty="0">
                <a:latin typeface="Trebuchet MS"/>
                <a:cs typeface="Trebuchet MS"/>
              </a:rPr>
              <a:t> </a:t>
            </a:r>
            <a:r>
              <a:rPr sz="2800" spc="-114" dirty="0">
                <a:latin typeface="Trebuchet MS"/>
                <a:cs typeface="Trebuchet MS"/>
              </a:rPr>
              <a:t>high</a:t>
            </a:r>
            <a:r>
              <a:rPr sz="2800" spc="-210" dirty="0">
                <a:latin typeface="Trebuchet MS"/>
                <a:cs typeface="Trebuchet MS"/>
              </a:rPr>
              <a:t> </a:t>
            </a:r>
            <a:r>
              <a:rPr sz="2800" spc="-140" dirty="0">
                <a:latin typeface="Trebuchet MS"/>
                <a:cs typeface="Trebuchet MS"/>
              </a:rPr>
              <a:t>competition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710027" y="1951443"/>
            <a:ext cx="1412875" cy="85725"/>
          </a:xfrm>
          <a:custGeom>
            <a:avLst/>
            <a:gdLst/>
            <a:ahLst/>
            <a:cxnLst/>
            <a:rect l="l" t="t" r="r" b="b"/>
            <a:pathLst>
              <a:path w="1412875" h="85725">
                <a:moveTo>
                  <a:pt x="1326515" y="57144"/>
                </a:moveTo>
                <a:lnTo>
                  <a:pt x="1326451" y="85725"/>
                </a:lnTo>
                <a:lnTo>
                  <a:pt x="1383856" y="57175"/>
                </a:lnTo>
                <a:lnTo>
                  <a:pt x="1340802" y="57175"/>
                </a:lnTo>
                <a:lnTo>
                  <a:pt x="1326515" y="57144"/>
                </a:lnTo>
                <a:close/>
              </a:path>
              <a:path w="1412875" h="85725">
                <a:moveTo>
                  <a:pt x="1326578" y="28569"/>
                </a:moveTo>
                <a:lnTo>
                  <a:pt x="1326515" y="57144"/>
                </a:lnTo>
                <a:lnTo>
                  <a:pt x="1340802" y="57175"/>
                </a:lnTo>
                <a:lnTo>
                  <a:pt x="1340866" y="28600"/>
                </a:lnTo>
                <a:lnTo>
                  <a:pt x="1326578" y="28569"/>
                </a:lnTo>
                <a:close/>
              </a:path>
              <a:path w="1412875" h="85725">
                <a:moveTo>
                  <a:pt x="1326642" y="0"/>
                </a:moveTo>
                <a:lnTo>
                  <a:pt x="1326578" y="28569"/>
                </a:lnTo>
                <a:lnTo>
                  <a:pt x="1340866" y="28600"/>
                </a:lnTo>
                <a:lnTo>
                  <a:pt x="1340802" y="57175"/>
                </a:lnTo>
                <a:lnTo>
                  <a:pt x="1383856" y="57175"/>
                </a:lnTo>
                <a:lnTo>
                  <a:pt x="1412278" y="43040"/>
                </a:lnTo>
                <a:lnTo>
                  <a:pt x="1326642" y="0"/>
                </a:lnTo>
                <a:close/>
              </a:path>
              <a:path w="1412875" h="85725">
                <a:moveTo>
                  <a:pt x="63" y="25704"/>
                </a:moveTo>
                <a:lnTo>
                  <a:pt x="0" y="54267"/>
                </a:lnTo>
                <a:lnTo>
                  <a:pt x="1326515" y="57144"/>
                </a:lnTo>
                <a:lnTo>
                  <a:pt x="1326578" y="28569"/>
                </a:lnTo>
                <a:lnTo>
                  <a:pt x="63" y="2570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264237" y="1953526"/>
            <a:ext cx="1412875" cy="85725"/>
          </a:xfrm>
          <a:custGeom>
            <a:avLst/>
            <a:gdLst/>
            <a:ahLst/>
            <a:cxnLst/>
            <a:rect l="l" t="t" r="r" b="b"/>
            <a:pathLst>
              <a:path w="1412875" h="85725">
                <a:moveTo>
                  <a:pt x="1326514" y="57154"/>
                </a:moveTo>
                <a:lnTo>
                  <a:pt x="1326476" y="85725"/>
                </a:lnTo>
                <a:lnTo>
                  <a:pt x="1383788" y="57175"/>
                </a:lnTo>
                <a:lnTo>
                  <a:pt x="1340802" y="57175"/>
                </a:lnTo>
                <a:lnTo>
                  <a:pt x="1326514" y="57154"/>
                </a:lnTo>
                <a:close/>
              </a:path>
              <a:path w="1412875" h="85725">
                <a:moveTo>
                  <a:pt x="1326553" y="28579"/>
                </a:moveTo>
                <a:lnTo>
                  <a:pt x="1326514" y="57154"/>
                </a:lnTo>
                <a:lnTo>
                  <a:pt x="1340802" y="57175"/>
                </a:lnTo>
                <a:lnTo>
                  <a:pt x="1340840" y="28600"/>
                </a:lnTo>
                <a:lnTo>
                  <a:pt x="1326553" y="28579"/>
                </a:lnTo>
                <a:close/>
              </a:path>
              <a:path w="1412875" h="85725">
                <a:moveTo>
                  <a:pt x="1326591" y="0"/>
                </a:moveTo>
                <a:lnTo>
                  <a:pt x="1326553" y="28579"/>
                </a:lnTo>
                <a:lnTo>
                  <a:pt x="1340840" y="28600"/>
                </a:lnTo>
                <a:lnTo>
                  <a:pt x="1340802" y="57175"/>
                </a:lnTo>
                <a:lnTo>
                  <a:pt x="1383788" y="57175"/>
                </a:lnTo>
                <a:lnTo>
                  <a:pt x="1412265" y="42989"/>
                </a:lnTo>
                <a:lnTo>
                  <a:pt x="1326591" y="0"/>
                </a:lnTo>
                <a:close/>
              </a:path>
              <a:path w="1412875" h="85725">
                <a:moveTo>
                  <a:pt x="38" y="26669"/>
                </a:moveTo>
                <a:lnTo>
                  <a:pt x="0" y="55244"/>
                </a:lnTo>
                <a:lnTo>
                  <a:pt x="1326514" y="57154"/>
                </a:lnTo>
                <a:lnTo>
                  <a:pt x="1326553" y="28579"/>
                </a:lnTo>
                <a:lnTo>
                  <a:pt x="38" y="2666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4568" y="1947672"/>
            <a:ext cx="10735056" cy="17404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80011" y="2159584"/>
            <a:ext cx="10832465" cy="330835"/>
          </a:xfrm>
          <a:custGeom>
            <a:avLst/>
            <a:gdLst/>
            <a:ahLst/>
            <a:cxnLst/>
            <a:rect l="l" t="t" r="r" b="b"/>
            <a:pathLst>
              <a:path w="10832465" h="330835">
                <a:moveTo>
                  <a:pt x="0" y="0"/>
                </a:moveTo>
                <a:lnTo>
                  <a:pt x="10832006" y="0"/>
                </a:lnTo>
                <a:lnTo>
                  <a:pt x="10832006" y="330232"/>
                </a:lnTo>
                <a:lnTo>
                  <a:pt x="0" y="330232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8036" y="2764370"/>
            <a:ext cx="10832465" cy="330835"/>
          </a:xfrm>
          <a:custGeom>
            <a:avLst/>
            <a:gdLst/>
            <a:ahLst/>
            <a:cxnLst/>
            <a:rect l="l" t="t" r="r" b="b"/>
            <a:pathLst>
              <a:path w="10832465" h="330835">
                <a:moveTo>
                  <a:pt x="0" y="0"/>
                </a:moveTo>
                <a:lnTo>
                  <a:pt x="10832006" y="0"/>
                </a:lnTo>
                <a:lnTo>
                  <a:pt x="10832006" y="330232"/>
                </a:lnTo>
                <a:lnTo>
                  <a:pt x="0" y="330232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3066" y="358141"/>
            <a:ext cx="6142990" cy="108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145"/>
              </a:lnSpc>
              <a:spcBef>
                <a:spcPts val="100"/>
              </a:spcBef>
            </a:pPr>
            <a:r>
              <a:rPr spc="-254" dirty="0"/>
              <a:t>Final</a:t>
            </a:r>
            <a:r>
              <a:rPr spc="-330" dirty="0"/>
              <a:t> </a:t>
            </a:r>
            <a:r>
              <a:rPr spc="-240" dirty="0"/>
              <a:t>selection:</a:t>
            </a:r>
          </a:p>
          <a:p>
            <a:pPr marL="12700">
              <a:lnSpc>
                <a:spcPts val="3225"/>
              </a:lnSpc>
            </a:pPr>
            <a:r>
              <a:rPr sz="2800" spc="-140" dirty="0"/>
              <a:t>Benefits analysis </a:t>
            </a:r>
            <a:r>
              <a:rPr sz="2800" spc="-125" dirty="0"/>
              <a:t>of </a:t>
            </a:r>
            <a:r>
              <a:rPr sz="2800" spc="-120" dirty="0"/>
              <a:t>Barsha </a:t>
            </a:r>
            <a:r>
              <a:rPr sz="2800" spc="-130" dirty="0"/>
              <a:t>Heights </a:t>
            </a:r>
            <a:r>
              <a:rPr sz="2800" spc="-180" dirty="0"/>
              <a:t>vs.</a:t>
            </a:r>
            <a:r>
              <a:rPr sz="2800" spc="-600" dirty="0"/>
              <a:t> </a:t>
            </a:r>
            <a:r>
              <a:rPr sz="2800" spc="-130" dirty="0"/>
              <a:t>DIFC</a:t>
            </a:r>
            <a:endParaRPr sz="2800"/>
          </a:p>
        </p:txBody>
      </p:sp>
      <p:sp>
        <p:nvSpPr>
          <p:cNvPr id="6" name="object 6"/>
          <p:cNvSpPr txBox="1"/>
          <p:nvPr/>
        </p:nvSpPr>
        <p:spPr>
          <a:xfrm>
            <a:off x="1473847" y="4167022"/>
            <a:ext cx="3670935" cy="2124075"/>
          </a:xfrm>
          <a:prstGeom prst="rect">
            <a:avLst/>
          </a:prstGeom>
          <a:solidFill>
            <a:srgbClr val="DAE3F3"/>
          </a:solidFill>
        </p:spPr>
        <p:txBody>
          <a:bodyPr vert="horz" wrap="square" lIns="0" tIns="2095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165"/>
              </a:spcBef>
            </a:pPr>
            <a:r>
              <a:rPr sz="2400" b="1" spc="-114" dirty="0">
                <a:latin typeface="Trebuchet MS"/>
                <a:cs typeface="Trebuchet MS"/>
              </a:rPr>
              <a:t>Barsha</a:t>
            </a:r>
            <a:r>
              <a:rPr sz="2400" b="1" spc="-190" dirty="0">
                <a:latin typeface="Trebuchet MS"/>
                <a:cs typeface="Trebuchet MS"/>
              </a:rPr>
              <a:t> </a:t>
            </a:r>
            <a:r>
              <a:rPr sz="2400" b="1" spc="-135" dirty="0">
                <a:latin typeface="Trebuchet MS"/>
                <a:cs typeface="Trebuchet MS"/>
              </a:rPr>
              <a:t>Heights:</a:t>
            </a:r>
            <a:endParaRPr sz="2400">
              <a:latin typeface="Trebuchet MS"/>
              <a:cs typeface="Trebuchet MS"/>
            </a:endParaRPr>
          </a:p>
          <a:p>
            <a:pPr marL="90805">
              <a:lnSpc>
                <a:spcPct val="100000"/>
              </a:lnSpc>
              <a:spcBef>
                <a:spcPts val="2205"/>
              </a:spcBef>
            </a:pPr>
            <a:r>
              <a:rPr sz="1800" spc="-95" dirty="0">
                <a:latin typeface="Trebuchet MS"/>
                <a:cs typeface="Trebuchet MS"/>
              </a:rPr>
              <a:t>(+) </a:t>
            </a:r>
            <a:r>
              <a:rPr sz="1800" spc="-65" dirty="0">
                <a:latin typeface="Trebuchet MS"/>
                <a:cs typeface="Trebuchet MS"/>
              </a:rPr>
              <a:t>High </a:t>
            </a:r>
            <a:r>
              <a:rPr sz="1800" spc="-75" dirty="0">
                <a:latin typeface="Trebuchet MS"/>
                <a:cs typeface="Trebuchet MS"/>
              </a:rPr>
              <a:t>Volume </a:t>
            </a:r>
            <a:r>
              <a:rPr sz="1800" spc="-70" dirty="0">
                <a:latin typeface="Trebuchet MS"/>
                <a:cs typeface="Trebuchet MS"/>
              </a:rPr>
              <a:t>of</a:t>
            </a:r>
            <a:r>
              <a:rPr sz="1800" spc="-295" dirty="0">
                <a:latin typeface="Trebuchet MS"/>
                <a:cs typeface="Trebuchet MS"/>
              </a:rPr>
              <a:t> </a:t>
            </a:r>
            <a:r>
              <a:rPr sz="1800" spc="-75" dirty="0">
                <a:latin typeface="Trebuchet MS"/>
                <a:cs typeface="Trebuchet MS"/>
              </a:rPr>
              <a:t>Hotels</a:t>
            </a:r>
            <a:endParaRPr sz="1800">
              <a:latin typeface="Trebuchet MS"/>
              <a:cs typeface="Trebuchet MS"/>
            </a:endParaRPr>
          </a:p>
          <a:p>
            <a:pPr marL="90805" marR="723900">
              <a:lnSpc>
                <a:spcPts val="2090"/>
              </a:lnSpc>
              <a:spcBef>
                <a:spcPts val="175"/>
              </a:spcBef>
            </a:pPr>
            <a:r>
              <a:rPr sz="1800" spc="-95" dirty="0">
                <a:latin typeface="Trebuchet MS"/>
                <a:cs typeface="Trebuchet MS"/>
              </a:rPr>
              <a:t>(+) </a:t>
            </a:r>
            <a:r>
              <a:rPr sz="1800" spc="-80" dirty="0">
                <a:latin typeface="Trebuchet MS"/>
                <a:cs typeface="Trebuchet MS"/>
              </a:rPr>
              <a:t>Low </a:t>
            </a:r>
            <a:r>
              <a:rPr sz="1800" spc="-75" dirty="0">
                <a:latin typeface="Trebuchet MS"/>
                <a:cs typeface="Trebuchet MS"/>
              </a:rPr>
              <a:t>Volume </a:t>
            </a:r>
            <a:r>
              <a:rPr sz="1800" spc="-45" dirty="0">
                <a:latin typeface="Trebuchet MS"/>
                <a:cs typeface="Trebuchet MS"/>
              </a:rPr>
              <a:t>or</a:t>
            </a:r>
            <a:r>
              <a:rPr sz="1800" spc="-290" dirty="0">
                <a:latin typeface="Trebuchet MS"/>
                <a:cs typeface="Trebuchet MS"/>
              </a:rPr>
              <a:t> </a:t>
            </a:r>
            <a:r>
              <a:rPr sz="1800" spc="-85" dirty="0">
                <a:latin typeface="Trebuchet MS"/>
                <a:cs typeface="Trebuchet MS"/>
              </a:rPr>
              <a:t>Restaurants  </a:t>
            </a:r>
            <a:r>
              <a:rPr sz="1800" spc="-95" dirty="0">
                <a:latin typeface="Trebuchet MS"/>
                <a:cs typeface="Trebuchet MS"/>
              </a:rPr>
              <a:t>(+) Proximity </a:t>
            </a:r>
            <a:r>
              <a:rPr sz="1800" spc="-80" dirty="0">
                <a:latin typeface="Trebuchet MS"/>
                <a:cs typeface="Trebuchet MS"/>
              </a:rPr>
              <a:t>to </a:t>
            </a:r>
            <a:r>
              <a:rPr sz="1800" spc="-95" dirty="0">
                <a:latin typeface="Trebuchet MS"/>
                <a:cs typeface="Trebuchet MS"/>
              </a:rPr>
              <a:t>Palm</a:t>
            </a:r>
            <a:r>
              <a:rPr sz="1800" spc="-270" dirty="0">
                <a:latin typeface="Trebuchet MS"/>
                <a:cs typeface="Trebuchet MS"/>
              </a:rPr>
              <a:t> </a:t>
            </a:r>
            <a:r>
              <a:rPr sz="1800" spc="-105" dirty="0">
                <a:latin typeface="Trebuchet MS"/>
                <a:cs typeface="Trebuchet MS"/>
              </a:rPr>
              <a:t>Jumeirah</a:t>
            </a:r>
            <a:endParaRPr sz="1800">
              <a:latin typeface="Trebuchet MS"/>
              <a:cs typeface="Trebuchet MS"/>
            </a:endParaRPr>
          </a:p>
          <a:p>
            <a:pPr marL="90805" marR="294005">
              <a:lnSpc>
                <a:spcPts val="2210"/>
              </a:lnSpc>
              <a:spcBef>
                <a:spcPts val="20"/>
              </a:spcBef>
            </a:pPr>
            <a:r>
              <a:rPr sz="1800" spc="-114" dirty="0">
                <a:latin typeface="Trebuchet MS"/>
                <a:cs typeface="Trebuchet MS"/>
              </a:rPr>
              <a:t>(-) </a:t>
            </a:r>
            <a:r>
              <a:rPr sz="1800" spc="-85" dirty="0">
                <a:latin typeface="Trebuchet MS"/>
                <a:cs typeface="Trebuchet MS"/>
              </a:rPr>
              <a:t>Lower frequency </a:t>
            </a:r>
            <a:r>
              <a:rPr sz="1800" spc="-70" dirty="0">
                <a:latin typeface="Trebuchet MS"/>
                <a:cs typeface="Trebuchet MS"/>
              </a:rPr>
              <a:t>of Venues</a:t>
            </a:r>
            <a:r>
              <a:rPr sz="1800" spc="-315" dirty="0">
                <a:latin typeface="Trebuchet MS"/>
                <a:cs typeface="Trebuchet MS"/>
              </a:rPr>
              <a:t> </a:t>
            </a:r>
            <a:r>
              <a:rPr sz="1800" spc="-100" dirty="0">
                <a:latin typeface="Trebuchet MS"/>
                <a:cs typeface="Trebuchet MS"/>
              </a:rPr>
              <a:t>total  </a:t>
            </a:r>
            <a:r>
              <a:rPr sz="1800" spc="-114" dirty="0">
                <a:latin typeface="Trebuchet MS"/>
                <a:cs typeface="Trebuchet MS"/>
              </a:rPr>
              <a:t>(-) </a:t>
            </a:r>
            <a:r>
              <a:rPr sz="1800" spc="-40" dirty="0">
                <a:latin typeface="Trebuchet MS"/>
                <a:cs typeface="Trebuchet MS"/>
              </a:rPr>
              <a:t>Not </a:t>
            </a:r>
            <a:r>
              <a:rPr sz="1800" spc="-55" dirty="0">
                <a:latin typeface="Trebuchet MS"/>
                <a:cs typeface="Trebuchet MS"/>
              </a:rPr>
              <a:t>as </a:t>
            </a:r>
            <a:r>
              <a:rPr sz="1800" spc="-100" dirty="0">
                <a:latin typeface="Trebuchet MS"/>
                <a:cs typeface="Trebuchet MS"/>
              </a:rPr>
              <a:t>well</a:t>
            </a:r>
            <a:r>
              <a:rPr sz="1800" spc="-330" dirty="0">
                <a:latin typeface="Trebuchet MS"/>
                <a:cs typeface="Trebuchet MS"/>
              </a:rPr>
              <a:t> </a:t>
            </a:r>
            <a:r>
              <a:rPr sz="1800" spc="-55" dirty="0">
                <a:latin typeface="Trebuchet MS"/>
                <a:cs typeface="Trebuchet MS"/>
              </a:rPr>
              <a:t>known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19315" y="4167022"/>
            <a:ext cx="3670935" cy="2124075"/>
          </a:xfrm>
          <a:prstGeom prst="rect">
            <a:avLst/>
          </a:prstGeom>
          <a:solidFill>
            <a:srgbClr val="DAE3F3"/>
          </a:solidFill>
        </p:spPr>
        <p:txBody>
          <a:bodyPr vert="horz" wrap="square" lIns="0" tIns="2095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165"/>
              </a:spcBef>
            </a:pPr>
            <a:r>
              <a:rPr sz="2400" b="1" spc="-150" dirty="0">
                <a:latin typeface="Trebuchet MS"/>
                <a:cs typeface="Trebuchet MS"/>
              </a:rPr>
              <a:t>DIFC</a:t>
            </a:r>
            <a:endParaRPr sz="2400">
              <a:latin typeface="Trebuchet MS"/>
              <a:cs typeface="Trebuchet MS"/>
            </a:endParaRPr>
          </a:p>
          <a:p>
            <a:pPr marL="90805">
              <a:lnSpc>
                <a:spcPct val="100000"/>
              </a:lnSpc>
              <a:spcBef>
                <a:spcPts val="2205"/>
              </a:spcBef>
            </a:pPr>
            <a:r>
              <a:rPr sz="1800" spc="-95" dirty="0">
                <a:latin typeface="Trebuchet MS"/>
                <a:cs typeface="Trebuchet MS"/>
              </a:rPr>
              <a:t>(+) </a:t>
            </a:r>
            <a:r>
              <a:rPr sz="1800" spc="-65" dirty="0">
                <a:latin typeface="Trebuchet MS"/>
                <a:cs typeface="Trebuchet MS"/>
              </a:rPr>
              <a:t>High </a:t>
            </a:r>
            <a:r>
              <a:rPr sz="1800" spc="-75" dirty="0">
                <a:latin typeface="Trebuchet MS"/>
                <a:cs typeface="Trebuchet MS"/>
              </a:rPr>
              <a:t>Volume </a:t>
            </a:r>
            <a:r>
              <a:rPr sz="1800" spc="-70" dirty="0">
                <a:latin typeface="Trebuchet MS"/>
                <a:cs typeface="Trebuchet MS"/>
              </a:rPr>
              <a:t>of</a:t>
            </a:r>
            <a:r>
              <a:rPr sz="1800" spc="-295" dirty="0">
                <a:latin typeface="Trebuchet MS"/>
                <a:cs typeface="Trebuchet MS"/>
              </a:rPr>
              <a:t> </a:t>
            </a:r>
            <a:r>
              <a:rPr sz="1800" spc="-75" dirty="0">
                <a:latin typeface="Trebuchet MS"/>
                <a:cs typeface="Trebuchet MS"/>
              </a:rPr>
              <a:t>Hotels</a:t>
            </a:r>
            <a:endParaRPr sz="1800">
              <a:latin typeface="Trebuchet MS"/>
              <a:cs typeface="Trebuchet MS"/>
            </a:endParaRPr>
          </a:p>
          <a:p>
            <a:pPr marL="90805">
              <a:lnSpc>
                <a:spcPts val="2125"/>
              </a:lnSpc>
              <a:spcBef>
                <a:spcPts val="50"/>
              </a:spcBef>
            </a:pPr>
            <a:r>
              <a:rPr sz="1800" spc="-95" dirty="0">
                <a:latin typeface="Trebuchet MS"/>
                <a:cs typeface="Trebuchet MS"/>
              </a:rPr>
              <a:t>(+) </a:t>
            </a:r>
            <a:r>
              <a:rPr sz="1800" spc="-85" dirty="0">
                <a:latin typeface="Trebuchet MS"/>
                <a:cs typeface="Trebuchet MS"/>
              </a:rPr>
              <a:t>Well </a:t>
            </a:r>
            <a:r>
              <a:rPr sz="1800" spc="-50" dirty="0">
                <a:latin typeface="Trebuchet MS"/>
                <a:cs typeface="Trebuchet MS"/>
              </a:rPr>
              <a:t>known </a:t>
            </a:r>
            <a:r>
              <a:rPr sz="1800" spc="-85" dirty="0">
                <a:latin typeface="Trebuchet MS"/>
                <a:cs typeface="Trebuchet MS"/>
              </a:rPr>
              <a:t>for</a:t>
            </a:r>
            <a:r>
              <a:rPr sz="1800" spc="-300" dirty="0">
                <a:latin typeface="Trebuchet MS"/>
                <a:cs typeface="Trebuchet MS"/>
              </a:rPr>
              <a:t> </a:t>
            </a:r>
            <a:r>
              <a:rPr sz="1800" spc="-85" dirty="0">
                <a:latin typeface="Trebuchet MS"/>
                <a:cs typeface="Trebuchet MS"/>
              </a:rPr>
              <a:t>Restaurants</a:t>
            </a:r>
            <a:endParaRPr sz="1800">
              <a:latin typeface="Trebuchet MS"/>
              <a:cs typeface="Trebuchet MS"/>
            </a:endParaRPr>
          </a:p>
          <a:p>
            <a:pPr marL="90805">
              <a:lnSpc>
                <a:spcPts val="2125"/>
              </a:lnSpc>
            </a:pPr>
            <a:r>
              <a:rPr sz="1800" spc="-95" dirty="0">
                <a:latin typeface="Trebuchet MS"/>
                <a:cs typeface="Trebuchet MS"/>
              </a:rPr>
              <a:t>(+) Proximity </a:t>
            </a:r>
            <a:r>
              <a:rPr sz="1800" spc="-80" dirty="0">
                <a:latin typeface="Trebuchet MS"/>
                <a:cs typeface="Trebuchet MS"/>
              </a:rPr>
              <a:t>to </a:t>
            </a:r>
            <a:r>
              <a:rPr sz="1800" spc="-35" dirty="0">
                <a:latin typeface="Trebuchet MS"/>
                <a:cs typeface="Trebuchet MS"/>
              </a:rPr>
              <a:t>3 </a:t>
            </a:r>
            <a:r>
              <a:rPr sz="1800" spc="-95" dirty="0">
                <a:latin typeface="Trebuchet MS"/>
                <a:cs typeface="Trebuchet MS"/>
              </a:rPr>
              <a:t>‘High </a:t>
            </a:r>
            <a:r>
              <a:rPr sz="1800" spc="-105" dirty="0">
                <a:latin typeface="Trebuchet MS"/>
                <a:cs typeface="Trebuchet MS"/>
              </a:rPr>
              <a:t>rent’</a:t>
            </a:r>
            <a:r>
              <a:rPr sz="1800" spc="-380" dirty="0">
                <a:latin typeface="Trebuchet MS"/>
                <a:cs typeface="Trebuchet MS"/>
              </a:rPr>
              <a:t> </a:t>
            </a:r>
            <a:r>
              <a:rPr sz="1800" spc="-90" dirty="0">
                <a:latin typeface="Trebuchet MS"/>
                <a:cs typeface="Trebuchet MS"/>
              </a:rPr>
              <a:t>districts</a:t>
            </a:r>
            <a:endParaRPr sz="1800">
              <a:latin typeface="Trebuchet MS"/>
              <a:cs typeface="Trebuchet MS"/>
            </a:endParaRPr>
          </a:p>
          <a:p>
            <a:pPr marL="90805">
              <a:lnSpc>
                <a:spcPct val="100000"/>
              </a:lnSpc>
              <a:spcBef>
                <a:spcPts val="45"/>
              </a:spcBef>
            </a:pPr>
            <a:r>
              <a:rPr sz="1800" spc="-114" dirty="0">
                <a:latin typeface="Trebuchet MS"/>
                <a:cs typeface="Trebuchet MS"/>
              </a:rPr>
              <a:t>(-) </a:t>
            </a:r>
            <a:r>
              <a:rPr sz="1800" spc="-75" dirty="0">
                <a:latin typeface="Trebuchet MS"/>
                <a:cs typeface="Trebuchet MS"/>
              </a:rPr>
              <a:t>Increased</a:t>
            </a:r>
            <a:r>
              <a:rPr sz="1800" spc="-155" dirty="0">
                <a:latin typeface="Trebuchet MS"/>
                <a:cs typeface="Trebuchet MS"/>
              </a:rPr>
              <a:t> </a:t>
            </a:r>
            <a:r>
              <a:rPr sz="1800" spc="-80" dirty="0">
                <a:latin typeface="Trebuchet MS"/>
                <a:cs typeface="Trebuchet MS"/>
              </a:rPr>
              <a:t>competition</a:t>
            </a:r>
            <a:endParaRPr sz="1800">
              <a:latin typeface="Trebuchet MS"/>
              <a:cs typeface="Trebuchet MS"/>
            </a:endParaRPr>
          </a:p>
          <a:p>
            <a:pPr marL="90805">
              <a:lnSpc>
                <a:spcPct val="100000"/>
              </a:lnSpc>
              <a:spcBef>
                <a:spcPts val="50"/>
              </a:spcBef>
            </a:pPr>
            <a:r>
              <a:rPr sz="1800" spc="-114" dirty="0">
                <a:latin typeface="Trebuchet MS"/>
                <a:cs typeface="Trebuchet MS"/>
              </a:rPr>
              <a:t>(-) </a:t>
            </a:r>
            <a:r>
              <a:rPr sz="1800" spc="-70" dirty="0">
                <a:latin typeface="Trebuchet MS"/>
                <a:cs typeface="Trebuchet MS"/>
              </a:rPr>
              <a:t>Higher </a:t>
            </a:r>
            <a:r>
              <a:rPr sz="1800" spc="-90" dirty="0">
                <a:latin typeface="Trebuchet MS"/>
                <a:cs typeface="Trebuchet MS"/>
              </a:rPr>
              <a:t>rent </a:t>
            </a:r>
            <a:r>
              <a:rPr sz="1800" spc="-70" dirty="0">
                <a:latin typeface="Trebuchet MS"/>
                <a:cs typeface="Trebuchet MS"/>
              </a:rPr>
              <a:t>than </a:t>
            </a:r>
            <a:r>
              <a:rPr sz="1800" spc="-65" dirty="0">
                <a:latin typeface="Trebuchet MS"/>
                <a:cs typeface="Trebuchet MS"/>
              </a:rPr>
              <a:t>Barsha</a:t>
            </a:r>
            <a:r>
              <a:rPr sz="1800" spc="-335" dirty="0">
                <a:latin typeface="Trebuchet MS"/>
                <a:cs typeface="Trebuchet MS"/>
              </a:rPr>
              <a:t> </a:t>
            </a:r>
            <a:r>
              <a:rPr sz="1800" spc="-75" dirty="0">
                <a:latin typeface="Trebuchet MS"/>
                <a:cs typeface="Trebuchet MS"/>
              </a:rPr>
              <a:t>Heights</a:t>
            </a:r>
            <a:endParaRPr sz="1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62455" y="1280160"/>
            <a:ext cx="9467088" cy="52212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529130" y="1388449"/>
            <a:ext cx="1598295" cy="36957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31750" rIns="0" bIns="0" rtlCol="0">
            <a:spAutoFit/>
          </a:bodyPr>
          <a:lstStyle/>
          <a:p>
            <a:pPr marL="260350">
              <a:lnSpc>
                <a:spcPct val="100000"/>
              </a:lnSpc>
              <a:spcBef>
                <a:spcPts val="250"/>
              </a:spcBef>
            </a:pPr>
            <a:r>
              <a:rPr sz="1800" spc="-105" dirty="0">
                <a:latin typeface="Trebuchet MS"/>
                <a:cs typeface="Trebuchet MS"/>
              </a:rPr>
              <a:t>DIFC,</a:t>
            </a:r>
            <a:r>
              <a:rPr sz="1800" spc="-145" dirty="0">
                <a:latin typeface="Trebuchet MS"/>
                <a:cs typeface="Trebuchet MS"/>
              </a:rPr>
              <a:t> </a:t>
            </a:r>
            <a:r>
              <a:rPr sz="1800" spc="-55" dirty="0">
                <a:latin typeface="Trebuchet MS"/>
                <a:cs typeface="Trebuchet MS"/>
              </a:rPr>
              <a:t>Dubai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92846" y="4507560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80" h="766445">
                <a:moveTo>
                  <a:pt x="408914" y="0"/>
                </a:moveTo>
                <a:lnTo>
                  <a:pt x="361225" y="2576"/>
                </a:lnTo>
                <a:lnTo>
                  <a:pt x="315152" y="10116"/>
                </a:lnTo>
                <a:lnTo>
                  <a:pt x="271001" y="22329"/>
                </a:lnTo>
                <a:lnTo>
                  <a:pt x="229081" y="38931"/>
                </a:lnTo>
                <a:lnTo>
                  <a:pt x="189697" y="59632"/>
                </a:lnTo>
                <a:lnTo>
                  <a:pt x="153156" y="84146"/>
                </a:lnTo>
                <a:lnTo>
                  <a:pt x="119765" y="112185"/>
                </a:lnTo>
                <a:lnTo>
                  <a:pt x="89831" y="143462"/>
                </a:lnTo>
                <a:lnTo>
                  <a:pt x="63661" y="177689"/>
                </a:lnTo>
                <a:lnTo>
                  <a:pt x="41561" y="214579"/>
                </a:lnTo>
                <a:lnTo>
                  <a:pt x="23838" y="253844"/>
                </a:lnTo>
                <a:lnTo>
                  <a:pt x="10799" y="295197"/>
                </a:lnTo>
                <a:lnTo>
                  <a:pt x="2750" y="338351"/>
                </a:lnTo>
                <a:lnTo>
                  <a:pt x="0" y="383019"/>
                </a:lnTo>
                <a:lnTo>
                  <a:pt x="2750" y="427689"/>
                </a:lnTo>
                <a:lnTo>
                  <a:pt x="10799" y="470845"/>
                </a:lnTo>
                <a:lnTo>
                  <a:pt x="23838" y="512200"/>
                </a:lnTo>
                <a:lnTo>
                  <a:pt x="41561" y="551467"/>
                </a:lnTo>
                <a:lnTo>
                  <a:pt x="63661" y="588358"/>
                </a:lnTo>
                <a:lnTo>
                  <a:pt x="89831" y="622586"/>
                </a:lnTo>
                <a:lnTo>
                  <a:pt x="119765" y="653864"/>
                </a:lnTo>
                <a:lnTo>
                  <a:pt x="153156" y="681903"/>
                </a:lnTo>
                <a:lnTo>
                  <a:pt x="189697" y="706418"/>
                </a:lnTo>
                <a:lnTo>
                  <a:pt x="229081" y="727119"/>
                </a:lnTo>
                <a:lnTo>
                  <a:pt x="271001" y="743721"/>
                </a:lnTo>
                <a:lnTo>
                  <a:pt x="315152" y="755935"/>
                </a:lnTo>
                <a:lnTo>
                  <a:pt x="361225" y="763474"/>
                </a:lnTo>
                <a:lnTo>
                  <a:pt x="408914" y="766051"/>
                </a:lnTo>
                <a:lnTo>
                  <a:pt x="456601" y="763474"/>
                </a:lnTo>
                <a:lnTo>
                  <a:pt x="502672" y="755935"/>
                </a:lnTo>
                <a:lnTo>
                  <a:pt x="546820" y="743721"/>
                </a:lnTo>
                <a:lnTo>
                  <a:pt x="588739" y="727119"/>
                </a:lnTo>
                <a:lnTo>
                  <a:pt x="628122" y="706418"/>
                </a:lnTo>
                <a:lnTo>
                  <a:pt x="664662" y="681903"/>
                </a:lnTo>
                <a:lnTo>
                  <a:pt x="698052" y="653864"/>
                </a:lnTo>
                <a:lnTo>
                  <a:pt x="727985" y="622586"/>
                </a:lnTo>
                <a:lnTo>
                  <a:pt x="754155" y="588358"/>
                </a:lnTo>
                <a:lnTo>
                  <a:pt x="776255" y="551467"/>
                </a:lnTo>
                <a:lnTo>
                  <a:pt x="793978" y="512200"/>
                </a:lnTo>
                <a:lnTo>
                  <a:pt x="807017" y="470845"/>
                </a:lnTo>
                <a:lnTo>
                  <a:pt x="815065" y="427689"/>
                </a:lnTo>
                <a:lnTo>
                  <a:pt x="817816" y="383019"/>
                </a:lnTo>
                <a:lnTo>
                  <a:pt x="815065" y="338351"/>
                </a:lnTo>
                <a:lnTo>
                  <a:pt x="807017" y="295197"/>
                </a:lnTo>
                <a:lnTo>
                  <a:pt x="793978" y="253844"/>
                </a:lnTo>
                <a:lnTo>
                  <a:pt x="776255" y="214579"/>
                </a:lnTo>
                <a:lnTo>
                  <a:pt x="754155" y="177689"/>
                </a:lnTo>
                <a:lnTo>
                  <a:pt x="727985" y="143462"/>
                </a:lnTo>
                <a:lnTo>
                  <a:pt x="698052" y="112185"/>
                </a:lnTo>
                <a:lnTo>
                  <a:pt x="664662" y="84146"/>
                </a:lnTo>
                <a:lnTo>
                  <a:pt x="628122" y="59632"/>
                </a:lnTo>
                <a:lnTo>
                  <a:pt x="588739" y="38931"/>
                </a:lnTo>
                <a:lnTo>
                  <a:pt x="546820" y="22329"/>
                </a:lnTo>
                <a:lnTo>
                  <a:pt x="502672" y="10116"/>
                </a:lnTo>
                <a:lnTo>
                  <a:pt x="456601" y="2576"/>
                </a:lnTo>
                <a:lnTo>
                  <a:pt x="408914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92846" y="4507560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80" h="766445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7"/>
                </a:lnTo>
                <a:lnTo>
                  <a:pt x="41561" y="214581"/>
                </a:lnTo>
                <a:lnTo>
                  <a:pt x="63662" y="177690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1000" y="22329"/>
                </a:lnTo>
                <a:lnTo>
                  <a:pt x="315149" y="10116"/>
                </a:lnTo>
                <a:lnTo>
                  <a:pt x="361220" y="2576"/>
                </a:lnTo>
                <a:lnTo>
                  <a:pt x="408908" y="0"/>
                </a:lnTo>
                <a:lnTo>
                  <a:pt x="456595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5" y="38931"/>
                </a:lnTo>
                <a:lnTo>
                  <a:pt x="628118" y="59632"/>
                </a:lnTo>
                <a:lnTo>
                  <a:pt x="664658" y="84146"/>
                </a:lnTo>
                <a:lnTo>
                  <a:pt x="698049" y="112186"/>
                </a:lnTo>
                <a:lnTo>
                  <a:pt x="727983" y="143463"/>
                </a:lnTo>
                <a:lnTo>
                  <a:pt x="754153" y="177690"/>
                </a:lnTo>
                <a:lnTo>
                  <a:pt x="776253" y="214581"/>
                </a:lnTo>
                <a:lnTo>
                  <a:pt x="793976" y="253847"/>
                </a:lnTo>
                <a:lnTo>
                  <a:pt x="807015" y="295202"/>
                </a:lnTo>
                <a:lnTo>
                  <a:pt x="815064" y="338358"/>
                </a:lnTo>
                <a:lnTo>
                  <a:pt x="817815" y="383027"/>
                </a:lnTo>
                <a:lnTo>
                  <a:pt x="815064" y="427696"/>
                </a:lnTo>
                <a:lnTo>
                  <a:pt x="807015" y="470852"/>
                </a:lnTo>
                <a:lnTo>
                  <a:pt x="793976" y="512207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3" y="622592"/>
                </a:lnTo>
                <a:lnTo>
                  <a:pt x="698049" y="653869"/>
                </a:lnTo>
                <a:lnTo>
                  <a:pt x="664658" y="681908"/>
                </a:lnTo>
                <a:lnTo>
                  <a:pt x="628118" y="706422"/>
                </a:lnTo>
                <a:lnTo>
                  <a:pt x="588735" y="727124"/>
                </a:lnTo>
                <a:lnTo>
                  <a:pt x="546815" y="743725"/>
                </a:lnTo>
                <a:lnTo>
                  <a:pt x="502666" y="755939"/>
                </a:lnTo>
                <a:lnTo>
                  <a:pt x="456595" y="763478"/>
                </a:lnTo>
                <a:lnTo>
                  <a:pt x="408908" y="766055"/>
                </a:lnTo>
                <a:lnTo>
                  <a:pt x="361220" y="763478"/>
                </a:lnTo>
                <a:lnTo>
                  <a:pt x="315149" y="755939"/>
                </a:lnTo>
                <a:lnTo>
                  <a:pt x="271000" y="743725"/>
                </a:lnTo>
                <a:lnTo>
                  <a:pt x="229080" y="727124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9"/>
                </a:lnTo>
                <a:lnTo>
                  <a:pt x="89832" y="622592"/>
                </a:lnTo>
                <a:lnTo>
                  <a:pt x="63662" y="588364"/>
                </a:lnTo>
                <a:lnTo>
                  <a:pt x="41561" y="551473"/>
                </a:lnTo>
                <a:lnTo>
                  <a:pt x="23838" y="512207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24139" y="4084023"/>
            <a:ext cx="1091565" cy="369570"/>
          </a:xfrm>
          <a:prstGeom prst="rect">
            <a:avLst/>
          </a:prstGeom>
          <a:solidFill>
            <a:srgbClr val="FFFFFF">
              <a:alpha val="50199"/>
            </a:srgbClr>
          </a:solidFill>
        </p:spPr>
        <p:txBody>
          <a:bodyPr vert="horz" wrap="square" lIns="0" tIns="33655" rIns="0" bIns="0" rtlCol="0">
            <a:spAutoFit/>
          </a:bodyPr>
          <a:lstStyle/>
          <a:p>
            <a:pPr marL="121285">
              <a:lnSpc>
                <a:spcPct val="100000"/>
              </a:lnSpc>
              <a:spcBef>
                <a:spcPts val="265"/>
              </a:spcBef>
            </a:pPr>
            <a:r>
              <a:rPr sz="1800" spc="-105" dirty="0">
                <a:latin typeface="Trebuchet MS"/>
                <a:cs typeface="Trebuchet MS"/>
              </a:rPr>
              <a:t>Jumeirah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187383" y="1595704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4">
                <a:moveTo>
                  <a:pt x="408914" y="0"/>
                </a:moveTo>
                <a:lnTo>
                  <a:pt x="361225" y="2576"/>
                </a:lnTo>
                <a:lnTo>
                  <a:pt x="315152" y="10116"/>
                </a:lnTo>
                <a:lnTo>
                  <a:pt x="271001" y="22330"/>
                </a:lnTo>
                <a:lnTo>
                  <a:pt x="229081" y="38931"/>
                </a:lnTo>
                <a:lnTo>
                  <a:pt x="189697" y="59633"/>
                </a:lnTo>
                <a:lnTo>
                  <a:pt x="153156" y="84147"/>
                </a:lnTo>
                <a:lnTo>
                  <a:pt x="119765" y="112187"/>
                </a:lnTo>
                <a:lnTo>
                  <a:pt x="89831" y="143464"/>
                </a:lnTo>
                <a:lnTo>
                  <a:pt x="63661" y="177692"/>
                </a:lnTo>
                <a:lnTo>
                  <a:pt x="41561" y="214583"/>
                </a:lnTo>
                <a:lnTo>
                  <a:pt x="23838" y="253850"/>
                </a:lnTo>
                <a:lnTo>
                  <a:pt x="10799" y="295205"/>
                </a:lnTo>
                <a:lnTo>
                  <a:pt x="2750" y="338362"/>
                </a:lnTo>
                <a:lnTo>
                  <a:pt x="0" y="383031"/>
                </a:lnTo>
                <a:lnTo>
                  <a:pt x="2750" y="427701"/>
                </a:lnTo>
                <a:lnTo>
                  <a:pt x="10799" y="470858"/>
                </a:lnTo>
                <a:lnTo>
                  <a:pt x="23838" y="512213"/>
                </a:lnTo>
                <a:lnTo>
                  <a:pt x="41561" y="551480"/>
                </a:lnTo>
                <a:lnTo>
                  <a:pt x="63661" y="588371"/>
                </a:lnTo>
                <a:lnTo>
                  <a:pt x="89831" y="622599"/>
                </a:lnTo>
                <a:lnTo>
                  <a:pt x="119765" y="653876"/>
                </a:lnTo>
                <a:lnTo>
                  <a:pt x="153156" y="681916"/>
                </a:lnTo>
                <a:lnTo>
                  <a:pt x="189697" y="706430"/>
                </a:lnTo>
                <a:lnTo>
                  <a:pt x="229081" y="727132"/>
                </a:lnTo>
                <a:lnTo>
                  <a:pt x="271001" y="743733"/>
                </a:lnTo>
                <a:lnTo>
                  <a:pt x="315152" y="755947"/>
                </a:lnTo>
                <a:lnTo>
                  <a:pt x="361225" y="763487"/>
                </a:lnTo>
                <a:lnTo>
                  <a:pt x="408914" y="766063"/>
                </a:lnTo>
                <a:lnTo>
                  <a:pt x="456601" y="763487"/>
                </a:lnTo>
                <a:lnTo>
                  <a:pt x="502672" y="755947"/>
                </a:lnTo>
                <a:lnTo>
                  <a:pt x="546820" y="743733"/>
                </a:lnTo>
                <a:lnTo>
                  <a:pt x="588739" y="727132"/>
                </a:lnTo>
                <a:lnTo>
                  <a:pt x="628122" y="706430"/>
                </a:lnTo>
                <a:lnTo>
                  <a:pt x="664662" y="681916"/>
                </a:lnTo>
                <a:lnTo>
                  <a:pt x="698052" y="653876"/>
                </a:lnTo>
                <a:lnTo>
                  <a:pt x="727985" y="622599"/>
                </a:lnTo>
                <a:lnTo>
                  <a:pt x="754155" y="588371"/>
                </a:lnTo>
                <a:lnTo>
                  <a:pt x="776255" y="551480"/>
                </a:lnTo>
                <a:lnTo>
                  <a:pt x="793978" y="512213"/>
                </a:lnTo>
                <a:lnTo>
                  <a:pt x="807017" y="470858"/>
                </a:lnTo>
                <a:lnTo>
                  <a:pt x="815065" y="427701"/>
                </a:lnTo>
                <a:lnTo>
                  <a:pt x="817816" y="383031"/>
                </a:lnTo>
                <a:lnTo>
                  <a:pt x="815065" y="338362"/>
                </a:lnTo>
                <a:lnTo>
                  <a:pt x="807017" y="295205"/>
                </a:lnTo>
                <a:lnTo>
                  <a:pt x="793978" y="253850"/>
                </a:lnTo>
                <a:lnTo>
                  <a:pt x="776255" y="214583"/>
                </a:lnTo>
                <a:lnTo>
                  <a:pt x="754155" y="177692"/>
                </a:lnTo>
                <a:lnTo>
                  <a:pt x="727985" y="143464"/>
                </a:lnTo>
                <a:lnTo>
                  <a:pt x="698052" y="112187"/>
                </a:lnTo>
                <a:lnTo>
                  <a:pt x="664662" y="84147"/>
                </a:lnTo>
                <a:lnTo>
                  <a:pt x="628122" y="59633"/>
                </a:lnTo>
                <a:lnTo>
                  <a:pt x="588739" y="38931"/>
                </a:lnTo>
                <a:lnTo>
                  <a:pt x="546820" y="22330"/>
                </a:lnTo>
                <a:lnTo>
                  <a:pt x="502672" y="10116"/>
                </a:lnTo>
                <a:lnTo>
                  <a:pt x="456601" y="2576"/>
                </a:lnTo>
                <a:lnTo>
                  <a:pt x="408914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187383" y="1595704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4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7"/>
                </a:lnTo>
                <a:lnTo>
                  <a:pt x="41561" y="214581"/>
                </a:lnTo>
                <a:lnTo>
                  <a:pt x="63662" y="177690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1000" y="22329"/>
                </a:lnTo>
                <a:lnTo>
                  <a:pt x="315149" y="10116"/>
                </a:lnTo>
                <a:lnTo>
                  <a:pt x="361220" y="2576"/>
                </a:lnTo>
                <a:lnTo>
                  <a:pt x="408908" y="0"/>
                </a:lnTo>
                <a:lnTo>
                  <a:pt x="456595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5" y="38931"/>
                </a:lnTo>
                <a:lnTo>
                  <a:pt x="628118" y="59632"/>
                </a:lnTo>
                <a:lnTo>
                  <a:pt x="664658" y="84146"/>
                </a:lnTo>
                <a:lnTo>
                  <a:pt x="698049" y="112186"/>
                </a:lnTo>
                <a:lnTo>
                  <a:pt x="727983" y="143463"/>
                </a:lnTo>
                <a:lnTo>
                  <a:pt x="754153" y="177690"/>
                </a:lnTo>
                <a:lnTo>
                  <a:pt x="776253" y="214581"/>
                </a:lnTo>
                <a:lnTo>
                  <a:pt x="793976" y="253847"/>
                </a:lnTo>
                <a:lnTo>
                  <a:pt x="807015" y="295202"/>
                </a:lnTo>
                <a:lnTo>
                  <a:pt x="815064" y="338358"/>
                </a:lnTo>
                <a:lnTo>
                  <a:pt x="817815" y="383027"/>
                </a:lnTo>
                <a:lnTo>
                  <a:pt x="815064" y="427696"/>
                </a:lnTo>
                <a:lnTo>
                  <a:pt x="807015" y="470852"/>
                </a:lnTo>
                <a:lnTo>
                  <a:pt x="793976" y="512207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3" y="622592"/>
                </a:lnTo>
                <a:lnTo>
                  <a:pt x="698049" y="653869"/>
                </a:lnTo>
                <a:lnTo>
                  <a:pt x="664658" y="681908"/>
                </a:lnTo>
                <a:lnTo>
                  <a:pt x="628118" y="706422"/>
                </a:lnTo>
                <a:lnTo>
                  <a:pt x="588735" y="727124"/>
                </a:lnTo>
                <a:lnTo>
                  <a:pt x="546815" y="743725"/>
                </a:lnTo>
                <a:lnTo>
                  <a:pt x="502666" y="755939"/>
                </a:lnTo>
                <a:lnTo>
                  <a:pt x="456595" y="763478"/>
                </a:lnTo>
                <a:lnTo>
                  <a:pt x="408908" y="766055"/>
                </a:lnTo>
                <a:lnTo>
                  <a:pt x="361220" y="763478"/>
                </a:lnTo>
                <a:lnTo>
                  <a:pt x="315149" y="755939"/>
                </a:lnTo>
                <a:lnTo>
                  <a:pt x="271000" y="743725"/>
                </a:lnTo>
                <a:lnTo>
                  <a:pt x="229080" y="727124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9"/>
                </a:lnTo>
                <a:lnTo>
                  <a:pt x="89832" y="622592"/>
                </a:lnTo>
                <a:lnTo>
                  <a:pt x="63662" y="588364"/>
                </a:lnTo>
                <a:lnTo>
                  <a:pt x="41561" y="551473"/>
                </a:lnTo>
                <a:lnTo>
                  <a:pt x="23838" y="512207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9401847" y="2454258"/>
            <a:ext cx="902335" cy="369570"/>
          </a:xfrm>
          <a:prstGeom prst="rect">
            <a:avLst/>
          </a:prstGeom>
          <a:solidFill>
            <a:srgbClr val="FFFFFF">
              <a:alpha val="50199"/>
            </a:srgbClr>
          </a:solidFill>
        </p:spPr>
        <p:txBody>
          <a:bodyPr vert="horz" wrap="square" lIns="0" tIns="33019" rIns="0" bIns="0" rtlCol="0">
            <a:spAutoFit/>
          </a:bodyPr>
          <a:lstStyle/>
          <a:p>
            <a:pPr marL="142240">
              <a:lnSpc>
                <a:spcPct val="100000"/>
              </a:lnSpc>
              <a:spcBef>
                <a:spcPts val="259"/>
              </a:spcBef>
            </a:pPr>
            <a:r>
              <a:rPr sz="1800" spc="-100" dirty="0">
                <a:latin typeface="Trebuchet MS"/>
                <a:cs typeface="Trebuchet MS"/>
              </a:rPr>
              <a:t>Zabeel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126930" y="4765391"/>
            <a:ext cx="902335" cy="369570"/>
          </a:xfrm>
          <a:custGeom>
            <a:avLst/>
            <a:gdLst/>
            <a:ahLst/>
            <a:cxnLst/>
            <a:rect l="l" t="t" r="r" b="b"/>
            <a:pathLst>
              <a:path w="902335" h="369570">
                <a:moveTo>
                  <a:pt x="0" y="369332"/>
                </a:moveTo>
                <a:lnTo>
                  <a:pt x="901913" y="369332"/>
                </a:lnTo>
                <a:lnTo>
                  <a:pt x="901913" y="0"/>
                </a:lnTo>
                <a:lnTo>
                  <a:pt x="0" y="0"/>
                </a:lnTo>
                <a:lnTo>
                  <a:pt x="0" y="369332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126930" y="4784852"/>
            <a:ext cx="902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38760">
              <a:lnSpc>
                <a:spcPct val="100000"/>
              </a:lnSpc>
              <a:spcBef>
                <a:spcPts val="100"/>
              </a:spcBef>
            </a:pPr>
            <a:r>
              <a:rPr sz="1800" spc="-75" dirty="0">
                <a:latin typeface="Trebuchet MS"/>
                <a:cs typeface="Trebuchet MS"/>
              </a:rPr>
              <a:t>DIFC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610662" y="3684422"/>
            <a:ext cx="3612515" cy="1224915"/>
          </a:xfrm>
          <a:custGeom>
            <a:avLst/>
            <a:gdLst/>
            <a:ahLst/>
            <a:cxnLst/>
            <a:rect l="l" t="t" r="r" b="b"/>
            <a:pathLst>
              <a:path w="3612515" h="1224914">
                <a:moveTo>
                  <a:pt x="90678" y="1116114"/>
                </a:moveTo>
                <a:lnTo>
                  <a:pt x="0" y="1206157"/>
                </a:lnTo>
                <a:lnTo>
                  <a:pt x="126441" y="1224673"/>
                </a:lnTo>
                <a:lnTo>
                  <a:pt x="116487" y="1194460"/>
                </a:lnTo>
                <a:lnTo>
                  <a:pt x="96418" y="1194460"/>
                </a:lnTo>
                <a:lnTo>
                  <a:pt x="84493" y="1158265"/>
                </a:lnTo>
                <a:lnTo>
                  <a:pt x="102599" y="1152300"/>
                </a:lnTo>
                <a:lnTo>
                  <a:pt x="90678" y="1116114"/>
                </a:lnTo>
                <a:close/>
              </a:path>
              <a:path w="3612515" h="1224914">
                <a:moveTo>
                  <a:pt x="102599" y="1152300"/>
                </a:moveTo>
                <a:lnTo>
                  <a:pt x="84493" y="1158265"/>
                </a:lnTo>
                <a:lnTo>
                  <a:pt x="96418" y="1194460"/>
                </a:lnTo>
                <a:lnTo>
                  <a:pt x="114523" y="1188495"/>
                </a:lnTo>
                <a:lnTo>
                  <a:pt x="102599" y="1152300"/>
                </a:lnTo>
                <a:close/>
              </a:path>
              <a:path w="3612515" h="1224914">
                <a:moveTo>
                  <a:pt x="114523" y="1188495"/>
                </a:moveTo>
                <a:lnTo>
                  <a:pt x="96418" y="1194460"/>
                </a:lnTo>
                <a:lnTo>
                  <a:pt x="116487" y="1194460"/>
                </a:lnTo>
                <a:lnTo>
                  <a:pt x="114523" y="1188495"/>
                </a:lnTo>
                <a:close/>
              </a:path>
              <a:path w="3612515" h="1224914">
                <a:moveTo>
                  <a:pt x="3600335" y="0"/>
                </a:moveTo>
                <a:lnTo>
                  <a:pt x="102599" y="1152300"/>
                </a:lnTo>
                <a:lnTo>
                  <a:pt x="114523" y="1188495"/>
                </a:lnTo>
                <a:lnTo>
                  <a:pt x="3612261" y="36195"/>
                </a:lnTo>
                <a:lnTo>
                  <a:pt x="360033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94995" y="2247061"/>
            <a:ext cx="2812415" cy="1353820"/>
          </a:xfrm>
          <a:custGeom>
            <a:avLst/>
            <a:gdLst/>
            <a:ahLst/>
            <a:cxnLst/>
            <a:rect l="l" t="t" r="r" b="b"/>
            <a:pathLst>
              <a:path w="2812415" h="1353820">
                <a:moveTo>
                  <a:pt x="2700754" y="34412"/>
                </a:moveTo>
                <a:lnTo>
                  <a:pt x="0" y="1319123"/>
                </a:lnTo>
                <a:lnTo>
                  <a:pt x="16370" y="1353527"/>
                </a:lnTo>
                <a:lnTo>
                  <a:pt x="2717117" y="68814"/>
                </a:lnTo>
                <a:lnTo>
                  <a:pt x="2700754" y="34412"/>
                </a:lnTo>
                <a:close/>
              </a:path>
              <a:path w="2812415" h="1353820">
                <a:moveTo>
                  <a:pt x="2793628" y="26225"/>
                </a:moveTo>
                <a:lnTo>
                  <a:pt x="2717965" y="26225"/>
                </a:lnTo>
                <a:lnTo>
                  <a:pt x="2734322" y="60629"/>
                </a:lnTo>
                <a:lnTo>
                  <a:pt x="2717117" y="68814"/>
                </a:lnTo>
                <a:lnTo>
                  <a:pt x="2733484" y="103225"/>
                </a:lnTo>
                <a:lnTo>
                  <a:pt x="2793628" y="26225"/>
                </a:lnTo>
                <a:close/>
              </a:path>
              <a:path w="2812415" h="1353820">
                <a:moveTo>
                  <a:pt x="2717965" y="26225"/>
                </a:moveTo>
                <a:lnTo>
                  <a:pt x="2700754" y="34412"/>
                </a:lnTo>
                <a:lnTo>
                  <a:pt x="2717117" y="68814"/>
                </a:lnTo>
                <a:lnTo>
                  <a:pt x="2734322" y="60629"/>
                </a:lnTo>
                <a:lnTo>
                  <a:pt x="2717965" y="26225"/>
                </a:lnTo>
                <a:close/>
              </a:path>
              <a:path w="2812415" h="1353820">
                <a:moveTo>
                  <a:pt x="2684386" y="0"/>
                </a:moveTo>
                <a:lnTo>
                  <a:pt x="2700754" y="34412"/>
                </a:lnTo>
                <a:lnTo>
                  <a:pt x="2717965" y="26225"/>
                </a:lnTo>
                <a:lnTo>
                  <a:pt x="2793628" y="26225"/>
                </a:lnTo>
                <a:lnTo>
                  <a:pt x="2812148" y="2514"/>
                </a:lnTo>
                <a:lnTo>
                  <a:pt x="26843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369636" y="6130597"/>
            <a:ext cx="1694814" cy="369570"/>
          </a:xfrm>
          <a:custGeom>
            <a:avLst/>
            <a:gdLst/>
            <a:ahLst/>
            <a:cxnLst/>
            <a:rect l="l" t="t" r="r" b="b"/>
            <a:pathLst>
              <a:path w="1694815" h="369570">
                <a:moveTo>
                  <a:pt x="0" y="369332"/>
                </a:moveTo>
                <a:lnTo>
                  <a:pt x="1694649" y="369332"/>
                </a:lnTo>
                <a:lnTo>
                  <a:pt x="1694649" y="0"/>
                </a:lnTo>
                <a:lnTo>
                  <a:pt x="0" y="0"/>
                </a:lnTo>
                <a:lnTo>
                  <a:pt x="0" y="369332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636602" y="6150355"/>
            <a:ext cx="11614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latin typeface="Trebuchet MS"/>
                <a:cs typeface="Trebuchet MS"/>
              </a:rPr>
              <a:t>‘</a:t>
            </a:r>
            <a:r>
              <a:rPr sz="1800" spc="-130" dirty="0">
                <a:latin typeface="Trebuchet MS"/>
                <a:cs typeface="Trebuchet MS"/>
              </a:rPr>
              <a:t>D</a:t>
            </a:r>
            <a:r>
              <a:rPr sz="1800" spc="-30" dirty="0">
                <a:latin typeface="Trebuchet MS"/>
                <a:cs typeface="Trebuchet MS"/>
              </a:rPr>
              <a:t>o</a:t>
            </a:r>
            <a:r>
              <a:rPr sz="1800" spc="-55" dirty="0">
                <a:latin typeface="Trebuchet MS"/>
                <a:cs typeface="Trebuchet MS"/>
              </a:rPr>
              <a:t>wn</a:t>
            </a:r>
            <a:r>
              <a:rPr sz="1800" spc="-140" dirty="0">
                <a:latin typeface="Trebuchet MS"/>
                <a:cs typeface="Trebuchet MS"/>
              </a:rPr>
              <a:t>t</a:t>
            </a:r>
            <a:r>
              <a:rPr sz="1800" spc="-30" dirty="0">
                <a:latin typeface="Trebuchet MS"/>
                <a:cs typeface="Trebuchet MS"/>
              </a:rPr>
              <a:t>o</a:t>
            </a:r>
            <a:r>
              <a:rPr sz="1800" spc="-55" dirty="0">
                <a:latin typeface="Trebuchet MS"/>
                <a:cs typeface="Trebuchet MS"/>
              </a:rPr>
              <a:t>w</a:t>
            </a:r>
            <a:r>
              <a:rPr sz="1800" spc="-40" dirty="0">
                <a:latin typeface="Trebuchet MS"/>
                <a:cs typeface="Trebuchet MS"/>
              </a:rPr>
              <a:t>n</a:t>
            </a:r>
            <a:r>
              <a:rPr sz="1800" spc="-215" dirty="0">
                <a:latin typeface="Trebuchet MS"/>
                <a:cs typeface="Trebuchet MS"/>
              </a:rPr>
              <a:t>’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169723" y="3804792"/>
            <a:ext cx="203200" cy="1606550"/>
          </a:xfrm>
          <a:custGeom>
            <a:avLst/>
            <a:gdLst/>
            <a:ahLst/>
            <a:cxnLst/>
            <a:rect l="l" t="t" r="r" b="b"/>
            <a:pathLst>
              <a:path w="203200" h="1606550">
                <a:moveTo>
                  <a:pt x="0" y="1487258"/>
                </a:moveTo>
                <a:lnTo>
                  <a:pt x="47243" y="1606003"/>
                </a:lnTo>
                <a:lnTo>
                  <a:pt x="104267" y="1512709"/>
                </a:lnTo>
                <a:lnTo>
                  <a:pt x="74307" y="1512709"/>
                </a:lnTo>
                <a:lnTo>
                  <a:pt x="36347" y="1509471"/>
                </a:lnTo>
                <a:lnTo>
                  <a:pt x="37965" y="1490493"/>
                </a:lnTo>
                <a:lnTo>
                  <a:pt x="0" y="1487258"/>
                </a:lnTo>
                <a:close/>
              </a:path>
              <a:path w="203200" h="1606550">
                <a:moveTo>
                  <a:pt x="37965" y="1490493"/>
                </a:moveTo>
                <a:lnTo>
                  <a:pt x="36347" y="1509471"/>
                </a:lnTo>
                <a:lnTo>
                  <a:pt x="74307" y="1512709"/>
                </a:lnTo>
                <a:lnTo>
                  <a:pt x="75925" y="1493727"/>
                </a:lnTo>
                <a:lnTo>
                  <a:pt x="37965" y="1490493"/>
                </a:lnTo>
                <a:close/>
              </a:path>
              <a:path w="203200" h="1606550">
                <a:moveTo>
                  <a:pt x="75925" y="1493727"/>
                </a:moveTo>
                <a:lnTo>
                  <a:pt x="74307" y="1512709"/>
                </a:lnTo>
                <a:lnTo>
                  <a:pt x="104267" y="1512709"/>
                </a:lnTo>
                <a:lnTo>
                  <a:pt x="113893" y="1496961"/>
                </a:lnTo>
                <a:lnTo>
                  <a:pt x="75925" y="1493727"/>
                </a:lnTo>
                <a:close/>
              </a:path>
              <a:path w="203200" h="1606550">
                <a:moveTo>
                  <a:pt x="165011" y="0"/>
                </a:moveTo>
                <a:lnTo>
                  <a:pt x="37965" y="1490493"/>
                </a:lnTo>
                <a:lnTo>
                  <a:pt x="75925" y="1493727"/>
                </a:lnTo>
                <a:lnTo>
                  <a:pt x="202971" y="3238"/>
                </a:lnTo>
                <a:lnTo>
                  <a:pt x="165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01681" y="4038777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97" y="0"/>
                </a:moveTo>
                <a:lnTo>
                  <a:pt x="227960" y="3718"/>
                </a:lnTo>
                <a:lnTo>
                  <a:pt x="186092" y="14484"/>
                </a:lnTo>
                <a:lnTo>
                  <a:pt x="147051" y="31712"/>
                </a:lnTo>
                <a:lnTo>
                  <a:pt x="111398" y="54817"/>
                </a:lnTo>
                <a:lnTo>
                  <a:pt x="79694" y="83215"/>
                </a:lnTo>
                <a:lnTo>
                  <a:pt x="52497" y="116319"/>
                </a:lnTo>
                <a:lnTo>
                  <a:pt x="30370" y="153546"/>
                </a:lnTo>
                <a:lnTo>
                  <a:pt x="13871" y="194311"/>
                </a:lnTo>
                <a:lnTo>
                  <a:pt x="3561" y="238027"/>
                </a:lnTo>
                <a:lnTo>
                  <a:pt x="0" y="284111"/>
                </a:lnTo>
                <a:lnTo>
                  <a:pt x="3561" y="330195"/>
                </a:lnTo>
                <a:lnTo>
                  <a:pt x="13871" y="373912"/>
                </a:lnTo>
                <a:lnTo>
                  <a:pt x="30370" y="414676"/>
                </a:lnTo>
                <a:lnTo>
                  <a:pt x="52497" y="451903"/>
                </a:lnTo>
                <a:lnTo>
                  <a:pt x="79694" y="485008"/>
                </a:lnTo>
                <a:lnTo>
                  <a:pt x="111398" y="513405"/>
                </a:lnTo>
                <a:lnTo>
                  <a:pt x="147051" y="536510"/>
                </a:lnTo>
                <a:lnTo>
                  <a:pt x="186092" y="553738"/>
                </a:lnTo>
                <a:lnTo>
                  <a:pt x="227960" y="564504"/>
                </a:lnTo>
                <a:lnTo>
                  <a:pt x="272097" y="568223"/>
                </a:lnTo>
                <a:lnTo>
                  <a:pt x="316230" y="564504"/>
                </a:lnTo>
                <a:lnTo>
                  <a:pt x="358096" y="553738"/>
                </a:lnTo>
                <a:lnTo>
                  <a:pt x="397135" y="536510"/>
                </a:lnTo>
                <a:lnTo>
                  <a:pt x="432786" y="513405"/>
                </a:lnTo>
                <a:lnTo>
                  <a:pt x="464489" y="485008"/>
                </a:lnTo>
                <a:lnTo>
                  <a:pt x="491685" y="451903"/>
                </a:lnTo>
                <a:lnTo>
                  <a:pt x="513812" y="414676"/>
                </a:lnTo>
                <a:lnTo>
                  <a:pt x="530311" y="373912"/>
                </a:lnTo>
                <a:lnTo>
                  <a:pt x="540621" y="330195"/>
                </a:lnTo>
                <a:lnTo>
                  <a:pt x="544182" y="284111"/>
                </a:lnTo>
                <a:lnTo>
                  <a:pt x="540621" y="238027"/>
                </a:lnTo>
                <a:lnTo>
                  <a:pt x="530311" y="194311"/>
                </a:lnTo>
                <a:lnTo>
                  <a:pt x="513812" y="153546"/>
                </a:lnTo>
                <a:lnTo>
                  <a:pt x="491685" y="116319"/>
                </a:lnTo>
                <a:lnTo>
                  <a:pt x="464489" y="83215"/>
                </a:lnTo>
                <a:lnTo>
                  <a:pt x="432786" y="54817"/>
                </a:lnTo>
                <a:lnTo>
                  <a:pt x="397135" y="31712"/>
                </a:lnTo>
                <a:lnTo>
                  <a:pt x="358096" y="14484"/>
                </a:lnTo>
                <a:lnTo>
                  <a:pt x="316230" y="3718"/>
                </a:lnTo>
                <a:lnTo>
                  <a:pt x="27209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101681" y="4038777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3" y="83214"/>
                </a:lnTo>
                <a:lnTo>
                  <a:pt x="491689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6" y="238027"/>
                </a:lnTo>
                <a:lnTo>
                  <a:pt x="544187" y="284112"/>
                </a:lnTo>
                <a:lnTo>
                  <a:pt x="540626" y="330196"/>
                </a:lnTo>
                <a:lnTo>
                  <a:pt x="530315" y="373913"/>
                </a:lnTo>
                <a:lnTo>
                  <a:pt x="513816" y="414678"/>
                </a:lnTo>
                <a:lnTo>
                  <a:pt x="491689" y="451905"/>
                </a:lnTo>
                <a:lnTo>
                  <a:pt x="464493" y="485009"/>
                </a:lnTo>
                <a:lnTo>
                  <a:pt x="432788" y="513407"/>
                </a:lnTo>
                <a:lnTo>
                  <a:pt x="397136" y="536512"/>
                </a:lnTo>
                <a:lnTo>
                  <a:pt x="358096" y="553740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40"/>
                </a:lnTo>
                <a:lnTo>
                  <a:pt x="147050" y="536512"/>
                </a:lnTo>
                <a:lnTo>
                  <a:pt x="111398" y="513407"/>
                </a:lnTo>
                <a:lnTo>
                  <a:pt x="79694" y="485009"/>
                </a:lnTo>
                <a:lnTo>
                  <a:pt x="52498" y="451905"/>
                </a:lnTo>
                <a:lnTo>
                  <a:pt x="30370" y="414678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245978" y="4082796"/>
            <a:ext cx="256540" cy="455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sz="1400" b="1" spc="-130" dirty="0">
                <a:solidFill>
                  <a:srgbClr val="FFFFFF"/>
                </a:solidFill>
                <a:latin typeface="Trebuchet MS"/>
                <a:cs typeface="Trebuchet MS"/>
              </a:rPr>
              <a:t>3.</a:t>
            </a:r>
            <a:r>
              <a:rPr sz="1400" b="1" spc="-114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endParaRPr sz="1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400" b="1" spc="-80" dirty="0">
                <a:solidFill>
                  <a:srgbClr val="FFFFFF"/>
                </a:solidFill>
                <a:latin typeface="Trebuchet MS"/>
                <a:cs typeface="Trebuchet MS"/>
              </a:rPr>
              <a:t>km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633068" y="2632367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97" y="0"/>
                </a:moveTo>
                <a:lnTo>
                  <a:pt x="227960" y="3718"/>
                </a:lnTo>
                <a:lnTo>
                  <a:pt x="186092" y="14484"/>
                </a:lnTo>
                <a:lnTo>
                  <a:pt x="147051" y="31712"/>
                </a:lnTo>
                <a:lnTo>
                  <a:pt x="111398" y="54817"/>
                </a:lnTo>
                <a:lnTo>
                  <a:pt x="79694" y="83215"/>
                </a:lnTo>
                <a:lnTo>
                  <a:pt x="52497" y="116319"/>
                </a:lnTo>
                <a:lnTo>
                  <a:pt x="30370" y="153546"/>
                </a:lnTo>
                <a:lnTo>
                  <a:pt x="13871" y="194311"/>
                </a:lnTo>
                <a:lnTo>
                  <a:pt x="3561" y="238027"/>
                </a:lnTo>
                <a:lnTo>
                  <a:pt x="0" y="284111"/>
                </a:lnTo>
                <a:lnTo>
                  <a:pt x="3561" y="330195"/>
                </a:lnTo>
                <a:lnTo>
                  <a:pt x="13871" y="373912"/>
                </a:lnTo>
                <a:lnTo>
                  <a:pt x="30370" y="414676"/>
                </a:lnTo>
                <a:lnTo>
                  <a:pt x="52497" y="451903"/>
                </a:lnTo>
                <a:lnTo>
                  <a:pt x="79694" y="485008"/>
                </a:lnTo>
                <a:lnTo>
                  <a:pt x="111398" y="513405"/>
                </a:lnTo>
                <a:lnTo>
                  <a:pt x="147051" y="536510"/>
                </a:lnTo>
                <a:lnTo>
                  <a:pt x="186092" y="553738"/>
                </a:lnTo>
                <a:lnTo>
                  <a:pt x="227960" y="564504"/>
                </a:lnTo>
                <a:lnTo>
                  <a:pt x="272097" y="568223"/>
                </a:lnTo>
                <a:lnTo>
                  <a:pt x="316230" y="564504"/>
                </a:lnTo>
                <a:lnTo>
                  <a:pt x="358096" y="553738"/>
                </a:lnTo>
                <a:lnTo>
                  <a:pt x="397135" y="536510"/>
                </a:lnTo>
                <a:lnTo>
                  <a:pt x="432786" y="513405"/>
                </a:lnTo>
                <a:lnTo>
                  <a:pt x="464489" y="485008"/>
                </a:lnTo>
                <a:lnTo>
                  <a:pt x="491685" y="451903"/>
                </a:lnTo>
                <a:lnTo>
                  <a:pt x="513812" y="414676"/>
                </a:lnTo>
                <a:lnTo>
                  <a:pt x="530311" y="373912"/>
                </a:lnTo>
                <a:lnTo>
                  <a:pt x="540621" y="330195"/>
                </a:lnTo>
                <a:lnTo>
                  <a:pt x="544182" y="284111"/>
                </a:lnTo>
                <a:lnTo>
                  <a:pt x="540621" y="238027"/>
                </a:lnTo>
                <a:lnTo>
                  <a:pt x="530311" y="194311"/>
                </a:lnTo>
                <a:lnTo>
                  <a:pt x="513812" y="153546"/>
                </a:lnTo>
                <a:lnTo>
                  <a:pt x="491685" y="116319"/>
                </a:lnTo>
                <a:lnTo>
                  <a:pt x="464489" y="83215"/>
                </a:lnTo>
                <a:lnTo>
                  <a:pt x="432786" y="54817"/>
                </a:lnTo>
                <a:lnTo>
                  <a:pt x="397135" y="31712"/>
                </a:lnTo>
                <a:lnTo>
                  <a:pt x="358096" y="14484"/>
                </a:lnTo>
                <a:lnTo>
                  <a:pt x="316230" y="3718"/>
                </a:lnTo>
                <a:lnTo>
                  <a:pt x="27209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633068" y="2632367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3" y="83214"/>
                </a:lnTo>
                <a:lnTo>
                  <a:pt x="491689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6" y="238027"/>
                </a:lnTo>
                <a:lnTo>
                  <a:pt x="544187" y="284112"/>
                </a:lnTo>
                <a:lnTo>
                  <a:pt x="540626" y="330196"/>
                </a:lnTo>
                <a:lnTo>
                  <a:pt x="530315" y="373913"/>
                </a:lnTo>
                <a:lnTo>
                  <a:pt x="513816" y="414678"/>
                </a:lnTo>
                <a:lnTo>
                  <a:pt x="491689" y="451905"/>
                </a:lnTo>
                <a:lnTo>
                  <a:pt x="464493" y="485009"/>
                </a:lnTo>
                <a:lnTo>
                  <a:pt x="432788" y="513407"/>
                </a:lnTo>
                <a:lnTo>
                  <a:pt x="397136" y="536512"/>
                </a:lnTo>
                <a:lnTo>
                  <a:pt x="358096" y="553740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40"/>
                </a:lnTo>
                <a:lnTo>
                  <a:pt x="147050" y="536512"/>
                </a:lnTo>
                <a:lnTo>
                  <a:pt x="111398" y="513407"/>
                </a:lnTo>
                <a:lnTo>
                  <a:pt x="79694" y="485009"/>
                </a:lnTo>
                <a:lnTo>
                  <a:pt x="52498" y="451905"/>
                </a:lnTo>
                <a:lnTo>
                  <a:pt x="30370" y="414678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7712278" y="2784348"/>
            <a:ext cx="38671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14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sz="1400" b="1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b="1" spc="-80" dirty="0">
                <a:solidFill>
                  <a:srgbClr val="FFFFFF"/>
                </a:solidFill>
                <a:latin typeface="Trebuchet MS"/>
                <a:cs typeface="Trebuchet MS"/>
              </a:rPr>
              <a:t>km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018377" y="4268685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84" y="0"/>
                </a:moveTo>
                <a:lnTo>
                  <a:pt x="227951" y="3718"/>
                </a:lnTo>
                <a:lnTo>
                  <a:pt x="186085" y="14484"/>
                </a:lnTo>
                <a:lnTo>
                  <a:pt x="147047" y="31712"/>
                </a:lnTo>
                <a:lnTo>
                  <a:pt x="111395" y="54817"/>
                </a:lnTo>
                <a:lnTo>
                  <a:pt x="79692" y="83215"/>
                </a:lnTo>
                <a:lnTo>
                  <a:pt x="52497" y="116319"/>
                </a:lnTo>
                <a:lnTo>
                  <a:pt x="30369" y="153546"/>
                </a:lnTo>
                <a:lnTo>
                  <a:pt x="13871" y="194311"/>
                </a:lnTo>
                <a:lnTo>
                  <a:pt x="3561" y="238027"/>
                </a:lnTo>
                <a:lnTo>
                  <a:pt x="0" y="284111"/>
                </a:lnTo>
                <a:lnTo>
                  <a:pt x="3561" y="330195"/>
                </a:lnTo>
                <a:lnTo>
                  <a:pt x="13871" y="373912"/>
                </a:lnTo>
                <a:lnTo>
                  <a:pt x="30369" y="414676"/>
                </a:lnTo>
                <a:lnTo>
                  <a:pt x="52497" y="451903"/>
                </a:lnTo>
                <a:lnTo>
                  <a:pt x="79692" y="485008"/>
                </a:lnTo>
                <a:lnTo>
                  <a:pt x="111395" y="513405"/>
                </a:lnTo>
                <a:lnTo>
                  <a:pt x="147047" y="536510"/>
                </a:lnTo>
                <a:lnTo>
                  <a:pt x="186085" y="553738"/>
                </a:lnTo>
                <a:lnTo>
                  <a:pt x="227951" y="564504"/>
                </a:lnTo>
                <a:lnTo>
                  <a:pt x="272084" y="568223"/>
                </a:lnTo>
                <a:lnTo>
                  <a:pt x="316221" y="564504"/>
                </a:lnTo>
                <a:lnTo>
                  <a:pt x="358090" y="553738"/>
                </a:lnTo>
                <a:lnTo>
                  <a:pt x="397130" y="536510"/>
                </a:lnTo>
                <a:lnTo>
                  <a:pt x="432783" y="513405"/>
                </a:lnTo>
                <a:lnTo>
                  <a:pt x="464488" y="485008"/>
                </a:lnTo>
                <a:lnTo>
                  <a:pt x="491684" y="451903"/>
                </a:lnTo>
                <a:lnTo>
                  <a:pt x="513811" y="414676"/>
                </a:lnTo>
                <a:lnTo>
                  <a:pt x="530310" y="373912"/>
                </a:lnTo>
                <a:lnTo>
                  <a:pt x="540621" y="330195"/>
                </a:lnTo>
                <a:lnTo>
                  <a:pt x="544182" y="284111"/>
                </a:lnTo>
                <a:lnTo>
                  <a:pt x="540621" y="238027"/>
                </a:lnTo>
                <a:lnTo>
                  <a:pt x="530310" y="194311"/>
                </a:lnTo>
                <a:lnTo>
                  <a:pt x="513811" y="153546"/>
                </a:lnTo>
                <a:lnTo>
                  <a:pt x="491684" y="116319"/>
                </a:lnTo>
                <a:lnTo>
                  <a:pt x="464488" y="83215"/>
                </a:lnTo>
                <a:lnTo>
                  <a:pt x="432783" y="54817"/>
                </a:lnTo>
                <a:lnTo>
                  <a:pt x="397130" y="31712"/>
                </a:lnTo>
                <a:lnTo>
                  <a:pt x="358090" y="14484"/>
                </a:lnTo>
                <a:lnTo>
                  <a:pt x="316221" y="3718"/>
                </a:lnTo>
                <a:lnTo>
                  <a:pt x="27208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018377" y="4268685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3" y="83214"/>
                </a:lnTo>
                <a:lnTo>
                  <a:pt x="491689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6" y="238027"/>
                </a:lnTo>
                <a:lnTo>
                  <a:pt x="544187" y="284112"/>
                </a:lnTo>
                <a:lnTo>
                  <a:pt x="540626" y="330196"/>
                </a:lnTo>
                <a:lnTo>
                  <a:pt x="530315" y="373913"/>
                </a:lnTo>
                <a:lnTo>
                  <a:pt x="513816" y="414678"/>
                </a:lnTo>
                <a:lnTo>
                  <a:pt x="491689" y="451905"/>
                </a:lnTo>
                <a:lnTo>
                  <a:pt x="464493" y="485009"/>
                </a:lnTo>
                <a:lnTo>
                  <a:pt x="432788" y="513407"/>
                </a:lnTo>
                <a:lnTo>
                  <a:pt x="397136" y="536512"/>
                </a:lnTo>
                <a:lnTo>
                  <a:pt x="358096" y="553740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40"/>
                </a:lnTo>
                <a:lnTo>
                  <a:pt x="147050" y="536512"/>
                </a:lnTo>
                <a:lnTo>
                  <a:pt x="111398" y="513407"/>
                </a:lnTo>
                <a:lnTo>
                  <a:pt x="79694" y="485009"/>
                </a:lnTo>
                <a:lnTo>
                  <a:pt x="52498" y="451905"/>
                </a:lnTo>
                <a:lnTo>
                  <a:pt x="30370" y="414678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162675" y="4314444"/>
            <a:ext cx="256540" cy="455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sz="1400" b="1" spc="-130" dirty="0">
                <a:solidFill>
                  <a:srgbClr val="FFFFFF"/>
                </a:solidFill>
                <a:latin typeface="Trebuchet MS"/>
                <a:cs typeface="Trebuchet MS"/>
              </a:rPr>
              <a:t>1.</a:t>
            </a:r>
            <a:r>
              <a:rPr sz="1400" b="1" spc="-114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endParaRPr sz="1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400" b="1" spc="-80" dirty="0">
                <a:solidFill>
                  <a:srgbClr val="FFFFFF"/>
                </a:solidFill>
                <a:latin typeface="Trebuchet MS"/>
                <a:cs typeface="Trebuchet MS"/>
              </a:rPr>
              <a:t>km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808052" y="541079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5">
                <a:moveTo>
                  <a:pt x="408914" y="0"/>
                </a:moveTo>
                <a:lnTo>
                  <a:pt x="361227" y="2576"/>
                </a:lnTo>
                <a:lnTo>
                  <a:pt x="315156" y="10115"/>
                </a:lnTo>
                <a:lnTo>
                  <a:pt x="271006" y="22328"/>
                </a:lnTo>
                <a:lnTo>
                  <a:pt x="229086" y="38929"/>
                </a:lnTo>
                <a:lnTo>
                  <a:pt x="189702" y="59629"/>
                </a:lnTo>
                <a:lnTo>
                  <a:pt x="153161" y="84142"/>
                </a:lnTo>
                <a:lnTo>
                  <a:pt x="119770" y="112181"/>
                </a:lnTo>
                <a:lnTo>
                  <a:pt x="89835" y="143457"/>
                </a:lnTo>
                <a:lnTo>
                  <a:pt x="63664" y="177684"/>
                </a:lnTo>
                <a:lnTo>
                  <a:pt x="41563" y="214574"/>
                </a:lnTo>
                <a:lnTo>
                  <a:pt x="23839" y="253840"/>
                </a:lnTo>
                <a:lnTo>
                  <a:pt x="10800" y="295195"/>
                </a:lnTo>
                <a:lnTo>
                  <a:pt x="2751" y="338351"/>
                </a:lnTo>
                <a:lnTo>
                  <a:pt x="0" y="383021"/>
                </a:lnTo>
                <a:lnTo>
                  <a:pt x="2751" y="427690"/>
                </a:lnTo>
                <a:lnTo>
                  <a:pt x="10800" y="470846"/>
                </a:lnTo>
                <a:lnTo>
                  <a:pt x="23839" y="512201"/>
                </a:lnTo>
                <a:lnTo>
                  <a:pt x="41563" y="551467"/>
                </a:lnTo>
                <a:lnTo>
                  <a:pt x="63664" y="588358"/>
                </a:lnTo>
                <a:lnTo>
                  <a:pt x="89835" y="622585"/>
                </a:lnTo>
                <a:lnTo>
                  <a:pt x="119770" y="653862"/>
                </a:lnTo>
                <a:lnTo>
                  <a:pt x="153161" y="681902"/>
                </a:lnTo>
                <a:lnTo>
                  <a:pt x="189702" y="706416"/>
                </a:lnTo>
                <a:lnTo>
                  <a:pt x="229086" y="727117"/>
                </a:lnTo>
                <a:lnTo>
                  <a:pt x="271006" y="743718"/>
                </a:lnTo>
                <a:lnTo>
                  <a:pt x="315156" y="755932"/>
                </a:lnTo>
                <a:lnTo>
                  <a:pt x="361227" y="763471"/>
                </a:lnTo>
                <a:lnTo>
                  <a:pt x="408914" y="766048"/>
                </a:lnTo>
                <a:lnTo>
                  <a:pt x="456601" y="763471"/>
                </a:lnTo>
                <a:lnTo>
                  <a:pt x="502672" y="755932"/>
                </a:lnTo>
                <a:lnTo>
                  <a:pt x="546820" y="743718"/>
                </a:lnTo>
                <a:lnTo>
                  <a:pt x="588739" y="727117"/>
                </a:lnTo>
                <a:lnTo>
                  <a:pt x="628122" y="706416"/>
                </a:lnTo>
                <a:lnTo>
                  <a:pt x="664662" y="681902"/>
                </a:lnTo>
                <a:lnTo>
                  <a:pt x="698052" y="653862"/>
                </a:lnTo>
                <a:lnTo>
                  <a:pt x="727985" y="622585"/>
                </a:lnTo>
                <a:lnTo>
                  <a:pt x="754155" y="588358"/>
                </a:lnTo>
                <a:lnTo>
                  <a:pt x="776255" y="551467"/>
                </a:lnTo>
                <a:lnTo>
                  <a:pt x="793978" y="512201"/>
                </a:lnTo>
                <a:lnTo>
                  <a:pt x="807017" y="470846"/>
                </a:lnTo>
                <a:lnTo>
                  <a:pt x="815065" y="427690"/>
                </a:lnTo>
                <a:lnTo>
                  <a:pt x="817816" y="383021"/>
                </a:lnTo>
                <a:lnTo>
                  <a:pt x="815065" y="338351"/>
                </a:lnTo>
                <a:lnTo>
                  <a:pt x="807017" y="295195"/>
                </a:lnTo>
                <a:lnTo>
                  <a:pt x="793978" y="253840"/>
                </a:lnTo>
                <a:lnTo>
                  <a:pt x="776255" y="214574"/>
                </a:lnTo>
                <a:lnTo>
                  <a:pt x="754155" y="177684"/>
                </a:lnTo>
                <a:lnTo>
                  <a:pt x="727985" y="143457"/>
                </a:lnTo>
                <a:lnTo>
                  <a:pt x="698052" y="112181"/>
                </a:lnTo>
                <a:lnTo>
                  <a:pt x="664662" y="84142"/>
                </a:lnTo>
                <a:lnTo>
                  <a:pt x="628122" y="59629"/>
                </a:lnTo>
                <a:lnTo>
                  <a:pt x="588739" y="38929"/>
                </a:lnTo>
                <a:lnTo>
                  <a:pt x="546820" y="22328"/>
                </a:lnTo>
                <a:lnTo>
                  <a:pt x="502672" y="10115"/>
                </a:lnTo>
                <a:lnTo>
                  <a:pt x="456601" y="2576"/>
                </a:lnTo>
                <a:lnTo>
                  <a:pt x="408914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08052" y="541079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5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7"/>
                </a:lnTo>
                <a:lnTo>
                  <a:pt x="41561" y="214581"/>
                </a:lnTo>
                <a:lnTo>
                  <a:pt x="63662" y="177690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1000" y="22329"/>
                </a:lnTo>
                <a:lnTo>
                  <a:pt x="315149" y="10116"/>
                </a:lnTo>
                <a:lnTo>
                  <a:pt x="361220" y="2576"/>
                </a:lnTo>
                <a:lnTo>
                  <a:pt x="408908" y="0"/>
                </a:lnTo>
                <a:lnTo>
                  <a:pt x="456595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5" y="38931"/>
                </a:lnTo>
                <a:lnTo>
                  <a:pt x="628118" y="59632"/>
                </a:lnTo>
                <a:lnTo>
                  <a:pt x="664658" y="84146"/>
                </a:lnTo>
                <a:lnTo>
                  <a:pt x="698049" y="112186"/>
                </a:lnTo>
                <a:lnTo>
                  <a:pt x="727983" y="143463"/>
                </a:lnTo>
                <a:lnTo>
                  <a:pt x="754153" y="177690"/>
                </a:lnTo>
                <a:lnTo>
                  <a:pt x="776253" y="214581"/>
                </a:lnTo>
                <a:lnTo>
                  <a:pt x="793976" y="253847"/>
                </a:lnTo>
                <a:lnTo>
                  <a:pt x="807015" y="295202"/>
                </a:lnTo>
                <a:lnTo>
                  <a:pt x="815064" y="338358"/>
                </a:lnTo>
                <a:lnTo>
                  <a:pt x="817815" y="383027"/>
                </a:lnTo>
                <a:lnTo>
                  <a:pt x="815064" y="427696"/>
                </a:lnTo>
                <a:lnTo>
                  <a:pt x="807015" y="470852"/>
                </a:lnTo>
                <a:lnTo>
                  <a:pt x="793976" y="512207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3" y="622592"/>
                </a:lnTo>
                <a:lnTo>
                  <a:pt x="698049" y="653869"/>
                </a:lnTo>
                <a:lnTo>
                  <a:pt x="664658" y="681908"/>
                </a:lnTo>
                <a:lnTo>
                  <a:pt x="628118" y="706422"/>
                </a:lnTo>
                <a:lnTo>
                  <a:pt x="588735" y="727124"/>
                </a:lnTo>
                <a:lnTo>
                  <a:pt x="546815" y="743725"/>
                </a:lnTo>
                <a:lnTo>
                  <a:pt x="502666" y="755939"/>
                </a:lnTo>
                <a:lnTo>
                  <a:pt x="456595" y="763478"/>
                </a:lnTo>
                <a:lnTo>
                  <a:pt x="408908" y="766055"/>
                </a:lnTo>
                <a:lnTo>
                  <a:pt x="361220" y="763478"/>
                </a:lnTo>
                <a:lnTo>
                  <a:pt x="315149" y="755939"/>
                </a:lnTo>
                <a:lnTo>
                  <a:pt x="271000" y="743725"/>
                </a:lnTo>
                <a:lnTo>
                  <a:pt x="229080" y="727124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9"/>
                </a:lnTo>
                <a:lnTo>
                  <a:pt x="89832" y="622592"/>
                </a:lnTo>
                <a:lnTo>
                  <a:pt x="63662" y="588364"/>
                </a:lnTo>
                <a:lnTo>
                  <a:pt x="41561" y="551473"/>
                </a:lnTo>
                <a:lnTo>
                  <a:pt x="23838" y="512207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>
            <a:spLocks noGrp="1"/>
          </p:cNvSpPr>
          <p:nvPr>
            <p:ph type="title"/>
          </p:nvPr>
        </p:nvSpPr>
        <p:spPr>
          <a:xfrm>
            <a:off x="566419" y="406909"/>
            <a:ext cx="742632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0" dirty="0"/>
              <a:t>Mapping </a:t>
            </a:r>
            <a:r>
              <a:rPr spc="-190" dirty="0"/>
              <a:t>of </a:t>
            </a:r>
            <a:r>
              <a:rPr spc="-254" dirty="0"/>
              <a:t>Final </a:t>
            </a:r>
            <a:r>
              <a:rPr spc="-220" dirty="0"/>
              <a:t>Selection </a:t>
            </a:r>
            <a:r>
              <a:rPr spc="-270" dirty="0"/>
              <a:t>-</a:t>
            </a:r>
            <a:r>
              <a:rPr spc="-910" dirty="0"/>
              <a:t> </a:t>
            </a:r>
            <a:r>
              <a:rPr spc="-200" dirty="0"/>
              <a:t>DIFC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303</Words>
  <Application>Microsoft Office PowerPoint</Application>
  <PresentationFormat>Widescreen</PresentationFormat>
  <Paragraphs>60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Trebuchet MS</vt:lpstr>
      <vt:lpstr>Office Theme</vt:lpstr>
      <vt:lpstr>Coursera Capstone Project for IBM Professional Certification in Data Science</vt:lpstr>
      <vt:lpstr>Problem statement</vt:lpstr>
      <vt:lpstr>Preliminary Analysis: Average rent by neighborhood and location</vt:lpstr>
      <vt:lpstr>Initial Mapping of Neighborhoods</vt:lpstr>
      <vt:lpstr>Secondary Analysis:</vt:lpstr>
      <vt:lpstr>Final selection: Benefits analysis of Barsha Heights vs. DIFC</vt:lpstr>
      <vt:lpstr>Mapping of Final Selection - DIFC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 for IBM Professional Certification in Data Science</dc:title>
  <dc:creator>Sony</dc:creator>
  <cp:lastModifiedBy>Sony</cp:lastModifiedBy>
  <cp:revision>1</cp:revision>
  <dcterms:created xsi:type="dcterms:W3CDTF">2019-02-09T19:26:05Z</dcterms:created>
  <dcterms:modified xsi:type="dcterms:W3CDTF">2019-02-09T19:28:32Z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2019-02-09T00:00:00Z</vt:filetime>
  </property>
</Properties>
</file>